
<file path=[Content_Types].xml><?xml version="1.0" encoding="utf-8"?>
<Types xmlns="http://schemas.openxmlformats.org/package/2006/content-types">
  <Override PartName="/_rels/.rels" ContentType="application/vnd.openxmlformats-package.relationships+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10.xml.rels" ContentType="application/vnd.openxmlformats-package.relationships+xml"/>
  <Override PartName="/ppt/slideLayouts/_rels/slideLayout14.xml.rels" ContentType="application/vnd.openxmlformats-package.relationships+xml"/>
  <Override PartName="/ppt/slideLayouts/_rels/slideLayout1.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slideLayout24.xml" ContentType="application/vnd.openxmlformats-officedocument.presentationml.slideLayout+xml"/>
  <Override PartName="/ppt/slideLayouts/slideLayout6.xml" ContentType="application/vnd.openxmlformats-officedocument.presentationml.slideLayout+xml"/>
  <Override PartName="/ppt/slideLayouts/slideLayout23.xml" ContentType="application/vnd.openxmlformats-officedocument.presentationml.slideLayout+xml"/>
  <Override PartName="/ppt/slideLayouts/slideLayout5.xml" ContentType="application/vnd.openxmlformats-officedocument.presentationml.slideLayout+xml"/>
  <Override PartName="/ppt/slideLayouts/slideLayout22.xml" ContentType="application/vnd.openxmlformats-officedocument.presentationml.slideLayout+xml"/>
  <Override PartName="/ppt/slideLayouts/slideLayout4.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_rels/presentation.xml.rels" ContentType="application/vnd.openxmlformats-package.relationships+xml"/>
  <Override PartName="/ppt/media/image55.png" ContentType="image/png"/>
  <Override PartName="/ppt/media/image53.gif" ContentType="image/gif"/>
  <Override PartName="/ppt/media/image24.gif" ContentType="image/gif"/>
  <Override PartName="/ppt/media/image49.gif" ContentType="image/gif"/>
  <Override PartName="/ppt/media/image23.gif" ContentType="image/gif"/>
  <Override PartName="/ppt/media/image48.gif" ContentType="image/gif"/>
  <Override PartName="/ppt/media/image40.gif" ContentType="image/gif"/>
  <Override PartName="/ppt/media/image13.gif" ContentType="image/gif"/>
  <Override PartName="/ppt/media/image38.gif" ContentType="image/gif"/>
  <Override PartName="/ppt/media/image10.gif" ContentType="image/gif"/>
  <Override PartName="/ppt/media/image15.jpeg" ContentType="image/jpeg"/>
  <Override PartName="/ppt/media/image35.gif" ContentType="image/gif"/>
  <Override PartName="/ppt/media/image34.gif" ContentType="image/gif"/>
  <Override PartName="/ppt/media/image56.gif" ContentType="image/gif"/>
  <Override PartName="/ppt/media/image31.gif" ContentType="image/gif"/>
  <Override PartName="/ppt/media/image28.gif" ContentType="image/gif"/>
  <Override PartName="/ppt/media/image14.png" ContentType="image/png"/>
  <Override PartName="/ppt/media/image52.gif" ContentType="image/gif"/>
  <Override PartName="/ppt/media/image27.gif" ContentType="image/gif"/>
  <Override PartName="/ppt/media/image32.png" ContentType="image/png"/>
  <Override PartName="/ppt/media/image21.gif" ContentType="image/gif"/>
  <Override PartName="/ppt/media/image44.gif" ContentType="image/gif"/>
  <Override PartName="/ppt/media/image19.gif" ContentType="image/gif"/>
  <Override PartName="/ppt/media/image45.gif" ContentType="image/gif"/>
  <Override PartName="/ppt/media/image20.gif" ContentType="image/gif"/>
  <Override PartName="/ppt/media/image43.gif" ContentType="image/gif"/>
  <Override PartName="/ppt/media/image18.gif" ContentType="image/gif"/>
  <Override PartName="/ppt/media/image29.png" ContentType="image/png"/>
  <Override PartName="/ppt/media/image42.gif" ContentType="image/gif"/>
  <Override PartName="/ppt/media/image17.gif" ContentType="image/gif"/>
  <Override PartName="/ppt/media/image11.gif" ContentType="image/gif"/>
  <Override PartName="/ppt/media/image36.gif" ContentType="image/gif"/>
  <Override PartName="/ppt/media/image37.gif" ContentType="image/gif"/>
  <Override PartName="/ppt/media/image12.gif" ContentType="image/gif"/>
  <Override PartName="/ppt/media/image30.gif" ContentType="image/gif"/>
  <Override PartName="/ppt/media/image9.gif" ContentType="image/gif"/>
  <Override PartName="/ppt/media/image8.gif" ContentType="image/gif"/>
  <Override PartName="/ppt/media/image7.gif" ContentType="image/gif"/>
  <Override PartName="/ppt/media/image6.gif" ContentType="image/gif"/>
  <Override PartName="/ppt/media/image50.gif" ContentType="image/gif"/>
  <Override PartName="/ppt/media/image25.gif" ContentType="image/gif"/>
  <Override PartName="/ppt/media/image5.png" ContentType="image/png"/>
  <Override PartName="/ppt/media/image33.png" ContentType="image/png"/>
  <Override PartName="/ppt/media/image39.gif" ContentType="image/gif"/>
  <Override PartName="/ppt/media/image4.png" ContentType="image/png"/>
  <Override PartName="/ppt/media/image1.gif" ContentType="image/gif"/>
  <Override PartName="/ppt/media/image51.gif" ContentType="image/gif"/>
  <Override PartName="/ppt/media/image26.gif" ContentType="image/gif"/>
  <Override PartName="/ppt/media/image22.gif" ContentType="image/gif"/>
  <Override PartName="/ppt/media/image47.gif" ContentType="image/gif"/>
  <Override PartName="/ppt/media/image3.gif" ContentType="image/gif"/>
  <Override PartName="/ppt/media/image41.png" ContentType="image/png"/>
  <Override PartName="/ppt/media/image54.gif" ContentType="image/gif"/>
  <Override PartName="/ppt/media/image16.png" ContentType="image/png"/>
  <Override PartName="/ppt/media/image46.png" ContentType="image/png"/>
  <Override PartName="/ppt/media/image2.png" ContentType="image/png"/>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9144000" cy="6858000"/>
  <p:notesSz cx="6718300" cy="985678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30" name="PlaceHolder 2"/>
          <p:cNvSpPr>
            <a:spLocks noGrp="1"/>
          </p:cNvSpPr>
          <p:nvPr>
            <p:ph type="body"/>
          </p:nvPr>
        </p:nvSpPr>
        <p:spPr>
          <a:xfrm>
            <a:off x="533520" y="840960"/>
            <a:ext cx="8229600" cy="2593440"/>
          </a:xfrm>
          <a:prstGeom prst="rect">
            <a:avLst/>
          </a:prstGeom>
        </p:spPr>
        <p:txBody>
          <a:bodyPr bIns="0" lIns="0" rIns="0" tIns="0" wrap="none"/>
          <a:p>
            <a:endParaRPr/>
          </a:p>
        </p:txBody>
      </p:sp>
      <p:sp>
        <p:nvSpPr>
          <p:cNvPr id="31" name="PlaceHolder 3"/>
          <p:cNvSpPr>
            <a:spLocks noGrp="1"/>
          </p:cNvSpPr>
          <p:nvPr>
            <p:ph type="body"/>
          </p:nvPr>
        </p:nvSpPr>
        <p:spPr>
          <a:xfrm>
            <a:off x="533520" y="3680640"/>
            <a:ext cx="8229600" cy="25934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33" name="PlaceHolder 2"/>
          <p:cNvSpPr>
            <a:spLocks noGrp="1"/>
          </p:cNvSpPr>
          <p:nvPr>
            <p:ph type="body"/>
          </p:nvPr>
        </p:nvSpPr>
        <p:spPr>
          <a:xfrm>
            <a:off x="533520" y="840960"/>
            <a:ext cx="4015800" cy="2593440"/>
          </a:xfrm>
          <a:prstGeom prst="rect">
            <a:avLst/>
          </a:prstGeom>
        </p:spPr>
        <p:txBody>
          <a:bodyPr bIns="0" lIns="0" rIns="0" tIns="0" wrap="none"/>
          <a:p>
            <a:endParaRPr/>
          </a:p>
        </p:txBody>
      </p:sp>
      <p:sp>
        <p:nvSpPr>
          <p:cNvPr id="34" name="PlaceHolder 3"/>
          <p:cNvSpPr>
            <a:spLocks noGrp="1"/>
          </p:cNvSpPr>
          <p:nvPr>
            <p:ph type="body"/>
          </p:nvPr>
        </p:nvSpPr>
        <p:spPr>
          <a:xfrm>
            <a:off x="4750200" y="840960"/>
            <a:ext cx="4015800" cy="2593440"/>
          </a:xfrm>
          <a:prstGeom prst="rect">
            <a:avLst/>
          </a:prstGeom>
        </p:spPr>
        <p:txBody>
          <a:bodyPr bIns="0" lIns="0" rIns="0" tIns="0" wrap="none"/>
          <a:p>
            <a:endParaRPr/>
          </a:p>
        </p:txBody>
      </p:sp>
      <p:sp>
        <p:nvSpPr>
          <p:cNvPr id="35" name="PlaceHolder 4"/>
          <p:cNvSpPr>
            <a:spLocks noGrp="1"/>
          </p:cNvSpPr>
          <p:nvPr>
            <p:ph type="body"/>
          </p:nvPr>
        </p:nvSpPr>
        <p:spPr>
          <a:xfrm>
            <a:off x="4750200" y="3680640"/>
            <a:ext cx="4015800" cy="2593440"/>
          </a:xfrm>
          <a:prstGeom prst="rect">
            <a:avLst/>
          </a:prstGeom>
        </p:spPr>
        <p:txBody>
          <a:bodyPr bIns="0" lIns="0" rIns="0" tIns="0" wrap="none"/>
          <a:p>
            <a:endParaRPr/>
          </a:p>
        </p:txBody>
      </p:sp>
      <p:sp>
        <p:nvSpPr>
          <p:cNvPr id="36" name="PlaceHolder 5"/>
          <p:cNvSpPr>
            <a:spLocks noGrp="1"/>
          </p:cNvSpPr>
          <p:nvPr>
            <p:ph type="body"/>
          </p:nvPr>
        </p:nvSpPr>
        <p:spPr>
          <a:xfrm>
            <a:off x="533520" y="3680640"/>
            <a:ext cx="4015800" cy="25934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38" name="PlaceHolder 2"/>
          <p:cNvSpPr>
            <a:spLocks noGrp="1"/>
          </p:cNvSpPr>
          <p:nvPr>
            <p:ph type="body"/>
          </p:nvPr>
        </p:nvSpPr>
        <p:spPr>
          <a:xfrm>
            <a:off x="533520" y="840960"/>
            <a:ext cx="4015800" cy="2593440"/>
          </a:xfrm>
          <a:prstGeom prst="rect">
            <a:avLst/>
          </a:prstGeom>
        </p:spPr>
        <p:txBody>
          <a:bodyPr bIns="0" lIns="0" rIns="0" tIns="0" wrap="none"/>
          <a:p>
            <a:endParaRPr/>
          </a:p>
        </p:txBody>
      </p:sp>
      <p:sp>
        <p:nvSpPr>
          <p:cNvPr id="39" name="PlaceHolder 3"/>
          <p:cNvSpPr>
            <a:spLocks noGrp="1"/>
          </p:cNvSpPr>
          <p:nvPr>
            <p:ph type="body"/>
          </p:nvPr>
        </p:nvSpPr>
        <p:spPr>
          <a:xfrm>
            <a:off x="4750200" y="840960"/>
            <a:ext cx="4015800" cy="25934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50" name="PlaceHolder 2"/>
          <p:cNvSpPr>
            <a:spLocks noGrp="1"/>
          </p:cNvSpPr>
          <p:nvPr>
            <p:ph type="subTitle"/>
          </p:nvPr>
        </p:nvSpPr>
        <p:spPr>
          <a:xfrm>
            <a:off x="533520" y="840960"/>
            <a:ext cx="8229600" cy="54374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52" name="PlaceHolder 2"/>
          <p:cNvSpPr>
            <a:spLocks noGrp="1"/>
          </p:cNvSpPr>
          <p:nvPr>
            <p:ph type="body"/>
          </p:nvPr>
        </p:nvSpPr>
        <p:spPr>
          <a:xfrm>
            <a:off x="533520" y="840960"/>
            <a:ext cx="8229600" cy="543744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54" name="PlaceHolder 2"/>
          <p:cNvSpPr>
            <a:spLocks noGrp="1"/>
          </p:cNvSpPr>
          <p:nvPr>
            <p:ph type="body"/>
          </p:nvPr>
        </p:nvSpPr>
        <p:spPr>
          <a:xfrm>
            <a:off x="533520" y="840960"/>
            <a:ext cx="4015800" cy="5437440"/>
          </a:xfrm>
          <a:prstGeom prst="rect">
            <a:avLst/>
          </a:prstGeom>
        </p:spPr>
        <p:txBody>
          <a:bodyPr bIns="0" lIns="0" rIns="0" tIns="0" wrap="none"/>
          <a:p>
            <a:endParaRPr/>
          </a:p>
        </p:txBody>
      </p:sp>
      <p:sp>
        <p:nvSpPr>
          <p:cNvPr id="55" name="PlaceHolder 3"/>
          <p:cNvSpPr>
            <a:spLocks noGrp="1"/>
          </p:cNvSpPr>
          <p:nvPr>
            <p:ph type="body"/>
          </p:nvPr>
        </p:nvSpPr>
        <p:spPr>
          <a:xfrm>
            <a:off x="4750200" y="840960"/>
            <a:ext cx="4015800" cy="543744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914400" y="-360"/>
            <a:ext cx="6400800" cy="627840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59" name="PlaceHolder 2"/>
          <p:cNvSpPr>
            <a:spLocks noGrp="1"/>
          </p:cNvSpPr>
          <p:nvPr>
            <p:ph type="body"/>
          </p:nvPr>
        </p:nvSpPr>
        <p:spPr>
          <a:xfrm>
            <a:off x="533520" y="840960"/>
            <a:ext cx="4015800" cy="2593440"/>
          </a:xfrm>
          <a:prstGeom prst="rect">
            <a:avLst/>
          </a:prstGeom>
        </p:spPr>
        <p:txBody>
          <a:bodyPr bIns="0" lIns="0" rIns="0" tIns="0" wrap="none"/>
          <a:p>
            <a:endParaRPr/>
          </a:p>
        </p:txBody>
      </p:sp>
      <p:sp>
        <p:nvSpPr>
          <p:cNvPr id="60" name="PlaceHolder 3"/>
          <p:cNvSpPr>
            <a:spLocks noGrp="1"/>
          </p:cNvSpPr>
          <p:nvPr>
            <p:ph type="body"/>
          </p:nvPr>
        </p:nvSpPr>
        <p:spPr>
          <a:xfrm>
            <a:off x="533520" y="3680640"/>
            <a:ext cx="4015800" cy="2593440"/>
          </a:xfrm>
          <a:prstGeom prst="rect">
            <a:avLst/>
          </a:prstGeom>
        </p:spPr>
        <p:txBody>
          <a:bodyPr bIns="0" lIns="0" rIns="0" tIns="0" wrap="none"/>
          <a:p>
            <a:endParaRPr/>
          </a:p>
        </p:txBody>
      </p:sp>
      <p:sp>
        <p:nvSpPr>
          <p:cNvPr id="61" name="PlaceHolder 4"/>
          <p:cNvSpPr>
            <a:spLocks noGrp="1"/>
          </p:cNvSpPr>
          <p:nvPr>
            <p:ph type="body"/>
          </p:nvPr>
        </p:nvSpPr>
        <p:spPr>
          <a:xfrm>
            <a:off x="4750200" y="840960"/>
            <a:ext cx="4015800" cy="543744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9" name="PlaceHolder 2"/>
          <p:cNvSpPr>
            <a:spLocks noGrp="1"/>
          </p:cNvSpPr>
          <p:nvPr>
            <p:ph type="subTitle"/>
          </p:nvPr>
        </p:nvSpPr>
        <p:spPr>
          <a:xfrm>
            <a:off x="533520" y="840960"/>
            <a:ext cx="8229600" cy="54374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63" name="PlaceHolder 2"/>
          <p:cNvSpPr>
            <a:spLocks noGrp="1"/>
          </p:cNvSpPr>
          <p:nvPr>
            <p:ph type="body"/>
          </p:nvPr>
        </p:nvSpPr>
        <p:spPr>
          <a:xfrm>
            <a:off x="533520" y="840960"/>
            <a:ext cx="4015800" cy="5437440"/>
          </a:xfrm>
          <a:prstGeom prst="rect">
            <a:avLst/>
          </a:prstGeom>
        </p:spPr>
        <p:txBody>
          <a:bodyPr bIns="0" lIns="0" rIns="0" tIns="0" wrap="none"/>
          <a:p>
            <a:endParaRPr/>
          </a:p>
        </p:txBody>
      </p:sp>
      <p:sp>
        <p:nvSpPr>
          <p:cNvPr id="64" name="PlaceHolder 3"/>
          <p:cNvSpPr>
            <a:spLocks noGrp="1"/>
          </p:cNvSpPr>
          <p:nvPr>
            <p:ph type="body"/>
          </p:nvPr>
        </p:nvSpPr>
        <p:spPr>
          <a:xfrm>
            <a:off x="4750200" y="840960"/>
            <a:ext cx="4015800" cy="2593440"/>
          </a:xfrm>
          <a:prstGeom prst="rect">
            <a:avLst/>
          </a:prstGeom>
        </p:spPr>
        <p:txBody>
          <a:bodyPr bIns="0" lIns="0" rIns="0" tIns="0" wrap="none"/>
          <a:p>
            <a:endParaRPr/>
          </a:p>
        </p:txBody>
      </p:sp>
      <p:sp>
        <p:nvSpPr>
          <p:cNvPr id="65" name="PlaceHolder 4"/>
          <p:cNvSpPr>
            <a:spLocks noGrp="1"/>
          </p:cNvSpPr>
          <p:nvPr>
            <p:ph type="body"/>
          </p:nvPr>
        </p:nvSpPr>
        <p:spPr>
          <a:xfrm>
            <a:off x="4750200" y="3680640"/>
            <a:ext cx="4015800" cy="25934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67" name="PlaceHolder 2"/>
          <p:cNvSpPr>
            <a:spLocks noGrp="1"/>
          </p:cNvSpPr>
          <p:nvPr>
            <p:ph type="body"/>
          </p:nvPr>
        </p:nvSpPr>
        <p:spPr>
          <a:xfrm>
            <a:off x="533520" y="840960"/>
            <a:ext cx="4015800" cy="2593440"/>
          </a:xfrm>
          <a:prstGeom prst="rect">
            <a:avLst/>
          </a:prstGeom>
        </p:spPr>
        <p:txBody>
          <a:bodyPr bIns="0" lIns="0" rIns="0" tIns="0" wrap="none"/>
          <a:p>
            <a:endParaRPr/>
          </a:p>
        </p:txBody>
      </p:sp>
      <p:sp>
        <p:nvSpPr>
          <p:cNvPr id="68" name="PlaceHolder 3"/>
          <p:cNvSpPr>
            <a:spLocks noGrp="1"/>
          </p:cNvSpPr>
          <p:nvPr>
            <p:ph type="body"/>
          </p:nvPr>
        </p:nvSpPr>
        <p:spPr>
          <a:xfrm>
            <a:off x="4750200" y="840960"/>
            <a:ext cx="4015800" cy="2593440"/>
          </a:xfrm>
          <a:prstGeom prst="rect">
            <a:avLst/>
          </a:prstGeom>
        </p:spPr>
        <p:txBody>
          <a:bodyPr bIns="0" lIns="0" rIns="0" tIns="0" wrap="none"/>
          <a:p>
            <a:endParaRPr/>
          </a:p>
        </p:txBody>
      </p:sp>
      <p:sp>
        <p:nvSpPr>
          <p:cNvPr id="69" name="PlaceHolder 4"/>
          <p:cNvSpPr>
            <a:spLocks noGrp="1"/>
          </p:cNvSpPr>
          <p:nvPr>
            <p:ph type="body"/>
          </p:nvPr>
        </p:nvSpPr>
        <p:spPr>
          <a:xfrm>
            <a:off x="533520" y="3680640"/>
            <a:ext cx="8229240" cy="25934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71" name="PlaceHolder 2"/>
          <p:cNvSpPr>
            <a:spLocks noGrp="1"/>
          </p:cNvSpPr>
          <p:nvPr>
            <p:ph type="body"/>
          </p:nvPr>
        </p:nvSpPr>
        <p:spPr>
          <a:xfrm>
            <a:off x="533520" y="840960"/>
            <a:ext cx="8229600" cy="2593440"/>
          </a:xfrm>
          <a:prstGeom prst="rect">
            <a:avLst/>
          </a:prstGeom>
        </p:spPr>
        <p:txBody>
          <a:bodyPr bIns="0" lIns="0" rIns="0" tIns="0" wrap="none"/>
          <a:p>
            <a:endParaRPr/>
          </a:p>
        </p:txBody>
      </p:sp>
      <p:sp>
        <p:nvSpPr>
          <p:cNvPr id="72" name="PlaceHolder 3"/>
          <p:cNvSpPr>
            <a:spLocks noGrp="1"/>
          </p:cNvSpPr>
          <p:nvPr>
            <p:ph type="body"/>
          </p:nvPr>
        </p:nvSpPr>
        <p:spPr>
          <a:xfrm>
            <a:off x="533520" y="3680640"/>
            <a:ext cx="8229600" cy="25934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74" name="PlaceHolder 2"/>
          <p:cNvSpPr>
            <a:spLocks noGrp="1"/>
          </p:cNvSpPr>
          <p:nvPr>
            <p:ph type="body"/>
          </p:nvPr>
        </p:nvSpPr>
        <p:spPr>
          <a:xfrm>
            <a:off x="533520" y="840960"/>
            <a:ext cx="4015800" cy="2593440"/>
          </a:xfrm>
          <a:prstGeom prst="rect">
            <a:avLst/>
          </a:prstGeom>
        </p:spPr>
        <p:txBody>
          <a:bodyPr bIns="0" lIns="0" rIns="0" tIns="0" wrap="none"/>
          <a:p>
            <a:endParaRPr/>
          </a:p>
        </p:txBody>
      </p:sp>
      <p:sp>
        <p:nvSpPr>
          <p:cNvPr id="75" name="PlaceHolder 3"/>
          <p:cNvSpPr>
            <a:spLocks noGrp="1"/>
          </p:cNvSpPr>
          <p:nvPr>
            <p:ph type="body"/>
          </p:nvPr>
        </p:nvSpPr>
        <p:spPr>
          <a:xfrm>
            <a:off x="4750200" y="840960"/>
            <a:ext cx="4015800" cy="2593440"/>
          </a:xfrm>
          <a:prstGeom prst="rect">
            <a:avLst/>
          </a:prstGeom>
        </p:spPr>
        <p:txBody>
          <a:bodyPr bIns="0" lIns="0" rIns="0" tIns="0" wrap="none"/>
          <a:p>
            <a:endParaRPr/>
          </a:p>
        </p:txBody>
      </p:sp>
      <p:sp>
        <p:nvSpPr>
          <p:cNvPr id="76" name="PlaceHolder 4"/>
          <p:cNvSpPr>
            <a:spLocks noGrp="1"/>
          </p:cNvSpPr>
          <p:nvPr>
            <p:ph type="body"/>
          </p:nvPr>
        </p:nvSpPr>
        <p:spPr>
          <a:xfrm>
            <a:off x="4750200" y="3680640"/>
            <a:ext cx="4015800" cy="2593440"/>
          </a:xfrm>
          <a:prstGeom prst="rect">
            <a:avLst/>
          </a:prstGeom>
        </p:spPr>
        <p:txBody>
          <a:bodyPr bIns="0" lIns="0" rIns="0" tIns="0" wrap="none"/>
          <a:p>
            <a:endParaRPr/>
          </a:p>
        </p:txBody>
      </p:sp>
      <p:sp>
        <p:nvSpPr>
          <p:cNvPr id="77" name="PlaceHolder 5"/>
          <p:cNvSpPr>
            <a:spLocks noGrp="1"/>
          </p:cNvSpPr>
          <p:nvPr>
            <p:ph type="body"/>
          </p:nvPr>
        </p:nvSpPr>
        <p:spPr>
          <a:xfrm>
            <a:off x="533520" y="3680640"/>
            <a:ext cx="4015800" cy="25934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79" name="PlaceHolder 2"/>
          <p:cNvSpPr>
            <a:spLocks noGrp="1"/>
          </p:cNvSpPr>
          <p:nvPr>
            <p:ph type="body"/>
          </p:nvPr>
        </p:nvSpPr>
        <p:spPr>
          <a:xfrm>
            <a:off x="533520" y="840960"/>
            <a:ext cx="4015800" cy="2593440"/>
          </a:xfrm>
          <a:prstGeom prst="rect">
            <a:avLst/>
          </a:prstGeom>
        </p:spPr>
        <p:txBody>
          <a:bodyPr bIns="0" lIns="0" rIns="0" tIns="0" wrap="none"/>
          <a:p>
            <a:endParaRPr/>
          </a:p>
        </p:txBody>
      </p:sp>
      <p:sp>
        <p:nvSpPr>
          <p:cNvPr id="80" name="PlaceHolder 3"/>
          <p:cNvSpPr>
            <a:spLocks noGrp="1"/>
          </p:cNvSpPr>
          <p:nvPr>
            <p:ph type="body"/>
          </p:nvPr>
        </p:nvSpPr>
        <p:spPr>
          <a:xfrm>
            <a:off x="4750200" y="840960"/>
            <a:ext cx="4015800" cy="2593440"/>
          </a:xfrm>
          <a:prstGeom prst="rect">
            <a:avLst/>
          </a:prstGeom>
        </p:spPr>
        <p:txBody>
          <a:bodyP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11" name="PlaceHolder 2"/>
          <p:cNvSpPr>
            <a:spLocks noGrp="1"/>
          </p:cNvSpPr>
          <p:nvPr>
            <p:ph type="body"/>
          </p:nvPr>
        </p:nvSpPr>
        <p:spPr>
          <a:xfrm>
            <a:off x="533520" y="840960"/>
            <a:ext cx="8229600" cy="543744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13" name="PlaceHolder 2"/>
          <p:cNvSpPr>
            <a:spLocks noGrp="1"/>
          </p:cNvSpPr>
          <p:nvPr>
            <p:ph type="body"/>
          </p:nvPr>
        </p:nvSpPr>
        <p:spPr>
          <a:xfrm>
            <a:off x="533520" y="840960"/>
            <a:ext cx="4015800" cy="5437440"/>
          </a:xfrm>
          <a:prstGeom prst="rect">
            <a:avLst/>
          </a:prstGeom>
        </p:spPr>
        <p:txBody>
          <a:bodyPr bIns="0" lIns="0" rIns="0" tIns="0" wrap="none"/>
          <a:p>
            <a:endParaRPr/>
          </a:p>
        </p:txBody>
      </p:sp>
      <p:sp>
        <p:nvSpPr>
          <p:cNvPr id="14" name="PlaceHolder 3"/>
          <p:cNvSpPr>
            <a:spLocks noGrp="1"/>
          </p:cNvSpPr>
          <p:nvPr>
            <p:ph type="body"/>
          </p:nvPr>
        </p:nvSpPr>
        <p:spPr>
          <a:xfrm>
            <a:off x="4750200" y="840960"/>
            <a:ext cx="4015800" cy="543744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914400" y="-360"/>
            <a:ext cx="6400800" cy="627840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18" name="PlaceHolder 2"/>
          <p:cNvSpPr>
            <a:spLocks noGrp="1"/>
          </p:cNvSpPr>
          <p:nvPr>
            <p:ph type="body"/>
          </p:nvPr>
        </p:nvSpPr>
        <p:spPr>
          <a:xfrm>
            <a:off x="533520" y="840960"/>
            <a:ext cx="4015800" cy="2593440"/>
          </a:xfrm>
          <a:prstGeom prst="rect">
            <a:avLst/>
          </a:prstGeom>
        </p:spPr>
        <p:txBody>
          <a:bodyPr bIns="0" lIns="0" rIns="0" tIns="0" wrap="none"/>
          <a:p>
            <a:endParaRPr/>
          </a:p>
        </p:txBody>
      </p:sp>
      <p:sp>
        <p:nvSpPr>
          <p:cNvPr id="19" name="PlaceHolder 3"/>
          <p:cNvSpPr>
            <a:spLocks noGrp="1"/>
          </p:cNvSpPr>
          <p:nvPr>
            <p:ph type="body"/>
          </p:nvPr>
        </p:nvSpPr>
        <p:spPr>
          <a:xfrm>
            <a:off x="533520" y="3680640"/>
            <a:ext cx="4015800" cy="2593440"/>
          </a:xfrm>
          <a:prstGeom prst="rect">
            <a:avLst/>
          </a:prstGeom>
        </p:spPr>
        <p:txBody>
          <a:bodyPr bIns="0" lIns="0" rIns="0" tIns="0" wrap="none"/>
          <a:p>
            <a:endParaRPr/>
          </a:p>
        </p:txBody>
      </p:sp>
      <p:sp>
        <p:nvSpPr>
          <p:cNvPr id="20" name="PlaceHolder 4"/>
          <p:cNvSpPr>
            <a:spLocks noGrp="1"/>
          </p:cNvSpPr>
          <p:nvPr>
            <p:ph type="body"/>
          </p:nvPr>
        </p:nvSpPr>
        <p:spPr>
          <a:xfrm>
            <a:off x="4750200" y="840960"/>
            <a:ext cx="4015800" cy="543744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22" name="PlaceHolder 2"/>
          <p:cNvSpPr>
            <a:spLocks noGrp="1"/>
          </p:cNvSpPr>
          <p:nvPr>
            <p:ph type="body"/>
          </p:nvPr>
        </p:nvSpPr>
        <p:spPr>
          <a:xfrm>
            <a:off x="533520" y="840960"/>
            <a:ext cx="4015800" cy="5437440"/>
          </a:xfrm>
          <a:prstGeom prst="rect">
            <a:avLst/>
          </a:prstGeom>
        </p:spPr>
        <p:txBody>
          <a:bodyPr bIns="0" lIns="0" rIns="0" tIns="0" wrap="none"/>
          <a:p>
            <a:endParaRPr/>
          </a:p>
        </p:txBody>
      </p:sp>
      <p:sp>
        <p:nvSpPr>
          <p:cNvPr id="23" name="PlaceHolder 3"/>
          <p:cNvSpPr>
            <a:spLocks noGrp="1"/>
          </p:cNvSpPr>
          <p:nvPr>
            <p:ph type="body"/>
          </p:nvPr>
        </p:nvSpPr>
        <p:spPr>
          <a:xfrm>
            <a:off x="4750200" y="840960"/>
            <a:ext cx="4015800" cy="2593440"/>
          </a:xfrm>
          <a:prstGeom prst="rect">
            <a:avLst/>
          </a:prstGeom>
        </p:spPr>
        <p:txBody>
          <a:bodyPr bIns="0" lIns="0" rIns="0" tIns="0" wrap="none"/>
          <a:p>
            <a:endParaRPr/>
          </a:p>
        </p:txBody>
      </p:sp>
      <p:sp>
        <p:nvSpPr>
          <p:cNvPr id="24" name="PlaceHolder 4"/>
          <p:cNvSpPr>
            <a:spLocks noGrp="1"/>
          </p:cNvSpPr>
          <p:nvPr>
            <p:ph type="body"/>
          </p:nvPr>
        </p:nvSpPr>
        <p:spPr>
          <a:xfrm>
            <a:off x="4750200" y="3680640"/>
            <a:ext cx="4015800" cy="25934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914400" y="-360"/>
            <a:ext cx="6400800" cy="686160"/>
          </a:xfrm>
          <a:prstGeom prst="rect">
            <a:avLst/>
          </a:prstGeom>
        </p:spPr>
        <p:txBody>
          <a:bodyPr anchor="ctr" bIns="0" lIns="0" rIns="0" tIns="0" wrap="none"/>
          <a:p>
            <a:endParaRPr/>
          </a:p>
        </p:txBody>
      </p:sp>
      <p:sp>
        <p:nvSpPr>
          <p:cNvPr id="26" name="PlaceHolder 2"/>
          <p:cNvSpPr>
            <a:spLocks noGrp="1"/>
          </p:cNvSpPr>
          <p:nvPr>
            <p:ph type="body"/>
          </p:nvPr>
        </p:nvSpPr>
        <p:spPr>
          <a:xfrm>
            <a:off x="533520" y="840960"/>
            <a:ext cx="4015800" cy="2593440"/>
          </a:xfrm>
          <a:prstGeom prst="rect">
            <a:avLst/>
          </a:prstGeom>
        </p:spPr>
        <p:txBody>
          <a:bodyPr bIns="0" lIns="0" rIns="0" tIns="0" wrap="none"/>
          <a:p>
            <a:endParaRPr/>
          </a:p>
        </p:txBody>
      </p:sp>
      <p:sp>
        <p:nvSpPr>
          <p:cNvPr id="27" name="PlaceHolder 3"/>
          <p:cNvSpPr>
            <a:spLocks noGrp="1"/>
          </p:cNvSpPr>
          <p:nvPr>
            <p:ph type="body"/>
          </p:nvPr>
        </p:nvSpPr>
        <p:spPr>
          <a:xfrm>
            <a:off x="4750200" y="840960"/>
            <a:ext cx="4015800" cy="2593440"/>
          </a:xfrm>
          <a:prstGeom prst="rect">
            <a:avLst/>
          </a:prstGeom>
        </p:spPr>
        <p:txBody>
          <a:bodyPr bIns="0" lIns="0" rIns="0" tIns="0" wrap="none"/>
          <a:p>
            <a:endParaRPr/>
          </a:p>
        </p:txBody>
      </p:sp>
      <p:sp>
        <p:nvSpPr>
          <p:cNvPr id="28" name="PlaceHolder 4"/>
          <p:cNvSpPr>
            <a:spLocks noGrp="1"/>
          </p:cNvSpPr>
          <p:nvPr>
            <p:ph type="body"/>
          </p:nvPr>
        </p:nvSpPr>
        <p:spPr>
          <a:xfrm>
            <a:off x="533520" y="3680640"/>
            <a:ext cx="8229240" cy="25934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gif"/><Relationship Id="rId3" Type="http://schemas.openxmlformats.org/officeDocument/2006/relationships/image" Target="../media/image2.png"/><Relationship Id="rId4" Type="http://schemas.openxmlformats.org/officeDocument/2006/relationships/hyperlink" Target="mailto:Ralph.Steinhagen@CERN.ch" TargetMode="Externa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gif"/><Relationship Id="rId3" Type="http://schemas.openxmlformats.org/officeDocument/2006/relationships/image" Target="../media/image4.png"/><Relationship Id="rId4" Type="http://schemas.openxmlformats.org/officeDocument/2006/relationships/hyperlink" Target="mailto:Ralph.Steinhagen@CERN.ch" TargetMode="External"/><Relationship Id="rId5" Type="http://schemas.openxmlformats.org/officeDocument/2006/relationships/image" Target="../media/image5.png"/><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slideLayout" Target="../slideLayouts/slideLayout16.xml"/><Relationship Id="rId10" Type="http://schemas.openxmlformats.org/officeDocument/2006/relationships/slideLayout" Target="../slideLayouts/slideLayout17.xml"/><Relationship Id="rId11" Type="http://schemas.openxmlformats.org/officeDocument/2006/relationships/slideLayout" Target="../slideLayouts/slideLayout18.xml"/><Relationship Id="rId12" Type="http://schemas.openxmlformats.org/officeDocument/2006/relationships/slideLayout" Target="../slideLayouts/slideLayout19.xml"/><Relationship Id="rId13" Type="http://schemas.openxmlformats.org/officeDocument/2006/relationships/slideLayout" Target="../slideLayouts/slideLayout20.xml"/><Relationship Id="rId14" Type="http://schemas.openxmlformats.org/officeDocument/2006/relationships/slideLayout" Target="../slideLayouts/slideLayout21.xml"/><Relationship Id="rId15" Type="http://schemas.openxmlformats.org/officeDocument/2006/relationships/slideLayout" Target="../slideLayouts/slideLayout22.xml"/><Relationship Id="rId16" Type="http://schemas.openxmlformats.org/officeDocument/2006/relationships/slideLayout" Target="../slideLayouts/slideLayout23.xml"/><Relationship Id="rId17"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0" name="CustomShape 1"/>
          <p:cNvSpPr/>
          <p:nvPr/>
        </p:nvSpPr>
        <p:spPr>
          <a:xfrm>
            <a:off x="0" y="360"/>
            <a:ext cx="9144000" cy="685800"/>
          </a:xfrm>
          <a:prstGeom prst="rect">
            <a:avLst/>
          </a:prstGeom>
          <a:solidFill>
            <a:srgbClr val="ffffff"/>
          </a:solidFill>
        </p:spPr>
      </p:sp>
      <p:sp>
        <p:nvSpPr>
          <p:cNvPr id="1" name="CustomShape 2"/>
          <p:cNvSpPr/>
          <p:nvPr/>
        </p:nvSpPr>
        <p:spPr>
          <a:xfrm>
            <a:off x="0" y="685800"/>
            <a:ext cx="228600" cy="6172200"/>
          </a:xfrm>
          <a:prstGeom prst="rect">
            <a:avLst/>
          </a:prstGeom>
          <a:solidFill>
            <a:srgbClr val="dddddd"/>
          </a:solidFill>
        </p:spPr>
      </p:sp>
      <p:sp>
        <p:nvSpPr>
          <p:cNvPr id="2" name="CustomShape 3"/>
          <p:cNvSpPr/>
          <p:nvPr/>
        </p:nvSpPr>
        <p:spPr>
          <a:xfrm>
            <a:off x="609480" y="0"/>
            <a:ext cx="8534520" cy="685800"/>
          </a:xfrm>
          <a:prstGeom prst="rect">
            <a:avLst/>
          </a:prstGeom>
          <a:gradFill>
            <a:gsLst>
              <a:gs pos="0">
                <a:srgbClr val="8aa1b9"/>
              </a:gs>
              <a:gs pos="100000">
                <a:srgbClr val="003368"/>
              </a:gs>
            </a:gsLst>
            <a:lin ang="10800000"/>
          </a:gradFill>
        </p:spPr>
      </p:sp>
      <p:sp>
        <p:nvSpPr>
          <p:cNvPr id="3" name="PlaceHolder 4"/>
          <p:cNvSpPr>
            <a:spLocks noGrp="1"/>
          </p:cNvSpPr>
          <p:nvPr>
            <p:ph type="title"/>
          </p:nvPr>
        </p:nvSpPr>
        <p:spPr>
          <a:xfrm>
            <a:off x="914400" y="-360"/>
            <a:ext cx="6400800" cy="685800"/>
          </a:xfrm>
          <a:prstGeom prst="rect">
            <a:avLst/>
          </a:prstGeom>
        </p:spPr>
        <p:txBody>
          <a:bodyPr anchor="ctr" bIns="0" lIns="0" rIns="0" tIns="0" wrap="none"/>
          <a:p>
            <a:r>
              <a:rPr lang="en-US"/>
              <a:t>Click to edit the title text format</a:t>
            </a:r>
            <a:endParaRPr/>
          </a:p>
        </p:txBody>
      </p:sp>
      <p:sp>
        <p:nvSpPr>
          <p:cNvPr id="4" name="PlaceHolder 5"/>
          <p:cNvSpPr>
            <a:spLocks noGrp="1"/>
          </p:cNvSpPr>
          <p:nvPr>
            <p:ph type="body"/>
          </p:nvPr>
        </p:nvSpPr>
        <p:spPr>
          <a:xfrm>
            <a:off x="533520" y="840960"/>
            <a:ext cx="8229600" cy="5437080"/>
          </a:xfrm>
          <a:prstGeom prst="rect">
            <a:avLst/>
          </a:prstGeom>
        </p:spPr>
        <p:txBody>
          <a:bodyPr bIns="0" lIns="0" rIns="0" tIns="0" wrap="none"/>
          <a:p>
            <a:pPr>
              <a:buBlip>
                <a:blip r:embed="rId2"/>
              </a:buBlip>
            </a:pPr>
            <a:r>
              <a:rPr lang="en-US"/>
              <a:t>Click to edit the outline text format</a:t>
            </a:r>
            <a:endParaRPr/>
          </a:p>
          <a:p>
            <a:pPr lvl="1">
              <a:buFont typeface="Arial"/>
              <a:buChar char="–"/>
            </a:pPr>
            <a:r>
              <a:rPr lang="en-US"/>
              <a:t>Second Outline Level</a:t>
            </a:r>
            <a:endParaRPr/>
          </a:p>
          <a:p>
            <a:pPr lvl="2">
              <a:buFont typeface="Arial"/>
              <a:buChar char="•"/>
            </a:pPr>
            <a:r>
              <a:rPr lang="en-US"/>
              <a:t>Third Outline Level</a:t>
            </a:r>
            <a:endParaRPr/>
          </a:p>
          <a:p>
            <a:pPr lvl="3">
              <a:buFont typeface="Arial"/>
              <a:buChar char="–"/>
            </a:pPr>
            <a:r>
              <a:rPr lang="en-US"/>
              <a:t>Fourth Outline Level</a:t>
            </a:r>
            <a:endParaRPr/>
          </a:p>
          <a:p>
            <a:pPr lvl="4">
              <a:buFont typeface="Arial"/>
              <a:buChar char="»"/>
            </a:pPr>
            <a:r>
              <a:rPr lang="en-US"/>
              <a:t>Fifth Outline Level</a:t>
            </a:r>
            <a:endParaRPr/>
          </a:p>
          <a:p>
            <a:pPr lvl="5">
              <a:buFont typeface="Arial"/>
              <a:buChar char="»"/>
            </a:pPr>
            <a:r>
              <a:rPr lang="en-US"/>
              <a:t>Sixth Outline Level</a:t>
            </a:r>
            <a:endParaRPr/>
          </a:p>
          <a:p>
            <a:pPr lvl="6">
              <a:buFont typeface="Arial"/>
              <a:buChar char="»"/>
            </a:pPr>
            <a:r>
              <a:rPr lang="en-US"/>
              <a:t>Seventh Outline Level</a:t>
            </a:r>
            <a:endParaRPr/>
          </a:p>
          <a:p>
            <a:pPr lvl="7">
              <a:buFont typeface="Arial"/>
              <a:buChar char="»"/>
            </a:pPr>
            <a:r>
              <a:rPr lang="en-US"/>
              <a:t>Eighth Outline Level</a:t>
            </a:r>
            <a:endParaRPr/>
          </a:p>
          <a:p>
            <a:pPr lvl="8">
              <a:buSzPct val="45000"/>
              <a:buFont typeface="StarSymbol"/>
              <a:buChar char=""/>
            </a:pPr>
            <a:r>
              <a:rPr lang="en-US"/>
              <a:t>Ninth Outline Level</a:t>
            </a:r>
            <a:endParaRPr/>
          </a:p>
        </p:txBody>
      </p:sp>
      <p:pic>
        <p:nvPicPr>
          <p:cNvPr descr="" id="5" name=""/>
          <p:cNvPicPr/>
          <p:nvPr/>
        </p:nvPicPr>
        <p:blipFill>
          <a:blip r:embed="rId3"/>
          <a:stretch>
            <a:fillRect/>
          </a:stretch>
        </p:blipFill>
        <p:spPr>
          <a:xfrm>
            <a:off x="0" y="0"/>
            <a:ext cx="685800" cy="685800"/>
          </a:xfrm>
          <a:prstGeom prst="rect">
            <a:avLst/>
          </a:prstGeom>
        </p:spPr>
      </p:pic>
      <p:sp>
        <p:nvSpPr>
          <p:cNvPr id="6" name="CustomShape 6"/>
          <p:cNvSpPr/>
          <p:nvPr/>
        </p:nvSpPr>
        <p:spPr>
          <a:xfrm>
            <a:off x="-30240" y="6705720"/>
            <a:ext cx="5943600" cy="281160"/>
          </a:xfrm>
          <a:prstGeom prst="rect">
            <a:avLst/>
          </a:prstGeom>
        </p:spPr>
        <p:txBody>
          <a:bodyPr anchor="ctr" wrap="none"/>
          <a:p>
            <a:r>
              <a:rPr lang="en-US" sz="1000">
                <a:solidFill>
                  <a:srgbClr val="808080"/>
                </a:solidFill>
              </a:rPr>
              <a:t>ADT BBQ Q comparison, </a:t>
            </a:r>
            <a:r>
              <a:rPr lang="en-US" sz="1000">
                <a:solidFill>
                  <a:srgbClr val="808080"/>
                </a:solidFill>
                <a:hlinkClick r:id="rId4"/>
              </a:rPr>
              <a:t>Ralph.Steinhagen@CERN.ch</a:t>
            </a:r>
            <a:r>
              <a:rPr lang="en-US" sz="1000">
                <a:solidFill>
                  <a:srgbClr val="808080"/>
                </a:solidFill>
              </a:rPr>
              <a:t>, 2012-08-25</a:t>
            </a:r>
            <a:endParaRPr/>
          </a:p>
        </p:txBody>
      </p:sp>
      <p:sp>
        <p:nvSpPr>
          <p:cNvPr id="7" name="CustomShape 7"/>
          <p:cNvSpPr/>
          <p:nvPr/>
        </p:nvSpPr>
        <p:spPr>
          <a:xfrm>
            <a:off x="7610040" y="6477120"/>
            <a:ext cx="1487880" cy="264960"/>
          </a:xfrm>
          <a:prstGeom prst="rect">
            <a:avLst/>
          </a:prstGeom>
        </p:spPr>
        <p:txBody>
          <a:bodyPr bIns="48240" lIns="96120" rIns="96120" tIns="48240"/>
          <a:p>
            <a:pPr algn="r"/>
            <a:fld id="{A101A191-61B1-4171-B181-7111E161E181}" type="slidenum">
              <a:rPr lang="de-DE" sz="1200">
                <a:solidFill>
                  <a:srgbClr val="808080"/>
                </a:solidFill>
              </a:rPr>
              <a:t>&lt;number&gt;</a:t>
            </a:fld>
            <a:endParaRPr/>
          </a:p>
        </p:txBody>
      </p:sp>
    </p:spTree>
  </p:cSld>
  <p:clrMap accent1="accent1" accent2="accent2" accent3="accent3" accent4="accent4" accent5="accent5" accent6="accent6" bg1="lt1" bg2="lt2" folHlink="folHlink" hlink="hlink" tx1="dk1" tx2="dk2"/>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0" name="CustomShape 1"/>
          <p:cNvSpPr/>
          <p:nvPr/>
        </p:nvSpPr>
        <p:spPr>
          <a:xfrm>
            <a:off x="0" y="0"/>
            <a:ext cx="9144000" cy="685800"/>
          </a:xfrm>
          <a:prstGeom prst="rect">
            <a:avLst/>
          </a:prstGeom>
          <a:solidFill>
            <a:srgbClr val="ffffff"/>
          </a:solidFill>
        </p:spPr>
      </p:sp>
      <p:sp>
        <p:nvSpPr>
          <p:cNvPr id="41" name="CustomShape 2"/>
          <p:cNvSpPr/>
          <p:nvPr/>
        </p:nvSpPr>
        <p:spPr>
          <a:xfrm>
            <a:off x="0" y="685440"/>
            <a:ext cx="228600" cy="6172200"/>
          </a:xfrm>
          <a:prstGeom prst="rect">
            <a:avLst/>
          </a:prstGeom>
          <a:solidFill>
            <a:srgbClr val="dddddd"/>
          </a:solidFill>
        </p:spPr>
      </p:sp>
      <p:sp>
        <p:nvSpPr>
          <p:cNvPr id="42" name="CustomShape 3"/>
          <p:cNvSpPr/>
          <p:nvPr/>
        </p:nvSpPr>
        <p:spPr>
          <a:xfrm>
            <a:off x="609120" y="0"/>
            <a:ext cx="8534520" cy="685800"/>
          </a:xfrm>
          <a:prstGeom prst="rect">
            <a:avLst/>
          </a:prstGeom>
          <a:gradFill>
            <a:gsLst>
              <a:gs pos="0">
                <a:srgbClr val="8aa1b9"/>
              </a:gs>
              <a:gs pos="100000">
                <a:srgbClr val="003368"/>
              </a:gs>
            </a:gsLst>
            <a:lin ang="10800000"/>
          </a:gradFill>
        </p:spPr>
      </p:sp>
      <p:sp>
        <p:nvSpPr>
          <p:cNvPr id="43" name="PlaceHolder 4"/>
          <p:cNvSpPr>
            <a:spLocks noGrp="1"/>
          </p:cNvSpPr>
          <p:nvPr>
            <p:ph type="title"/>
          </p:nvPr>
        </p:nvSpPr>
        <p:spPr>
          <a:xfrm>
            <a:off x="914400" y="0"/>
            <a:ext cx="6400800" cy="685800"/>
          </a:xfrm>
          <a:prstGeom prst="rect">
            <a:avLst/>
          </a:prstGeom>
        </p:spPr>
        <p:txBody>
          <a:bodyPr anchor="ctr" bIns="0" lIns="0" rIns="0" tIns="0" wrap="none"/>
          <a:p>
            <a:r>
              <a:rPr lang="en-US"/>
              <a:t>Click to edit the title text format</a:t>
            </a:r>
            <a:endParaRPr/>
          </a:p>
        </p:txBody>
      </p:sp>
      <p:sp>
        <p:nvSpPr>
          <p:cNvPr id="44" name="PlaceHolder 5"/>
          <p:cNvSpPr>
            <a:spLocks noGrp="1"/>
          </p:cNvSpPr>
          <p:nvPr>
            <p:ph type="body"/>
          </p:nvPr>
        </p:nvSpPr>
        <p:spPr>
          <a:xfrm>
            <a:off x="533160" y="840600"/>
            <a:ext cx="8229600" cy="5437080"/>
          </a:xfrm>
          <a:prstGeom prst="rect">
            <a:avLst/>
          </a:prstGeom>
        </p:spPr>
        <p:txBody>
          <a:bodyPr bIns="0" lIns="0" rIns="0" tIns="0" wrap="none"/>
          <a:p>
            <a:pPr>
              <a:buBlip>
                <a:blip r:embed="rId2"/>
              </a:buBlip>
            </a:pPr>
            <a:r>
              <a:rPr lang="en-US"/>
              <a:t>Click to edit the outline text format</a:t>
            </a:r>
            <a:endParaRPr/>
          </a:p>
          <a:p>
            <a:pPr lvl="1">
              <a:buFont typeface="Arial"/>
              <a:buChar char="–"/>
            </a:pPr>
            <a:r>
              <a:rPr lang="en-US"/>
              <a:t>Second Outline Level</a:t>
            </a:r>
            <a:endParaRPr/>
          </a:p>
          <a:p>
            <a:pPr lvl="2">
              <a:buFont typeface="Arial"/>
              <a:buChar char="•"/>
            </a:pPr>
            <a:r>
              <a:rPr lang="en-US"/>
              <a:t>Third Outline Level</a:t>
            </a:r>
            <a:endParaRPr/>
          </a:p>
          <a:p>
            <a:pPr lvl="3">
              <a:buFont typeface="Arial"/>
              <a:buChar char="–"/>
            </a:pPr>
            <a:r>
              <a:rPr lang="en-US"/>
              <a:t>Fourth Outline Level</a:t>
            </a:r>
            <a:endParaRPr/>
          </a:p>
          <a:p>
            <a:pPr lvl="4">
              <a:buFont typeface="Arial"/>
              <a:buChar char="»"/>
            </a:pPr>
            <a:r>
              <a:rPr lang="en-US"/>
              <a:t>Fifth Outline Level</a:t>
            </a:r>
            <a:endParaRPr/>
          </a:p>
          <a:p>
            <a:pPr lvl="5">
              <a:buFont typeface="Arial"/>
              <a:buChar char="»"/>
            </a:pPr>
            <a:r>
              <a:rPr lang="en-US"/>
              <a:t>Sixth Outline Level</a:t>
            </a:r>
            <a:endParaRPr/>
          </a:p>
          <a:p>
            <a:pPr lvl="6">
              <a:buFont typeface="Arial"/>
              <a:buChar char="»"/>
            </a:pPr>
            <a:r>
              <a:rPr lang="en-US"/>
              <a:t>Seventh Outline Level</a:t>
            </a:r>
            <a:endParaRPr/>
          </a:p>
          <a:p>
            <a:pPr lvl="7">
              <a:buFont typeface="Arial"/>
              <a:buChar char="»"/>
            </a:pPr>
            <a:r>
              <a:rPr lang="en-US"/>
              <a:t>Eighth Outline Level</a:t>
            </a:r>
            <a:endParaRPr/>
          </a:p>
          <a:p>
            <a:pPr lvl="8">
              <a:buSzPct val="45000"/>
              <a:buFont typeface="StarSymbol"/>
              <a:buChar char=""/>
            </a:pPr>
            <a:r>
              <a:rPr lang="en-US"/>
              <a:t>Ninth Outline Level</a:t>
            </a:r>
            <a:endParaRPr/>
          </a:p>
        </p:txBody>
      </p:sp>
      <p:pic>
        <p:nvPicPr>
          <p:cNvPr descr="" id="45" name=""/>
          <p:cNvPicPr/>
          <p:nvPr/>
        </p:nvPicPr>
        <p:blipFill>
          <a:blip r:embed="rId3"/>
          <a:stretch>
            <a:fillRect/>
          </a:stretch>
        </p:blipFill>
        <p:spPr>
          <a:xfrm>
            <a:off x="0" y="0"/>
            <a:ext cx="685800" cy="685800"/>
          </a:xfrm>
          <a:prstGeom prst="rect">
            <a:avLst/>
          </a:prstGeom>
        </p:spPr>
      </p:pic>
      <p:sp>
        <p:nvSpPr>
          <p:cNvPr id="46" name="CustomShape 6"/>
          <p:cNvSpPr/>
          <p:nvPr/>
        </p:nvSpPr>
        <p:spPr>
          <a:xfrm>
            <a:off x="-29880" y="6705360"/>
            <a:ext cx="5943600" cy="281160"/>
          </a:xfrm>
          <a:prstGeom prst="rect">
            <a:avLst/>
          </a:prstGeom>
        </p:spPr>
        <p:txBody>
          <a:bodyPr anchor="ctr" wrap="none"/>
          <a:p>
            <a:r>
              <a:rPr lang="en-US" sz="1000">
                <a:solidFill>
                  <a:srgbClr val="808080"/>
                </a:solidFill>
              </a:rPr>
              <a:t>LS1 BBC and HT upgrades, </a:t>
            </a:r>
            <a:r>
              <a:rPr lang="en-US" sz="1000">
                <a:solidFill>
                  <a:srgbClr val="808080"/>
                </a:solidFill>
                <a:hlinkClick r:id="rId4"/>
              </a:rPr>
              <a:t>Ralph.Steinhagen@CERN.ch</a:t>
            </a:r>
            <a:r>
              <a:rPr lang="en-US" sz="1000">
                <a:solidFill>
                  <a:srgbClr val="808080"/>
                </a:solidFill>
              </a:rPr>
              <a:t>, 2013-03-14</a:t>
            </a:r>
            <a:endParaRPr/>
          </a:p>
        </p:txBody>
      </p:sp>
      <p:sp>
        <p:nvSpPr>
          <p:cNvPr id="47" name="CustomShape 7"/>
          <p:cNvSpPr/>
          <p:nvPr/>
        </p:nvSpPr>
        <p:spPr>
          <a:xfrm>
            <a:off x="7609680" y="6476760"/>
            <a:ext cx="1487880" cy="264960"/>
          </a:xfrm>
          <a:prstGeom prst="rect">
            <a:avLst/>
          </a:prstGeom>
        </p:spPr>
        <p:txBody>
          <a:bodyPr bIns="48240" lIns="96120" rIns="96120" tIns="48240"/>
          <a:p>
            <a:pPr algn="r"/>
            <a:fld id="{317181E1-1171-41B1-A1A1-E19101F1C181}" type="slidenum">
              <a:rPr lang="de-DE" sz="1200">
                <a:solidFill>
                  <a:srgbClr val="808080"/>
                </a:solidFill>
              </a:rPr>
              <a:t>&lt;number&gt;</a:t>
            </a:fld>
            <a:endParaRPr/>
          </a:p>
        </p:txBody>
      </p:sp>
      <p:pic>
        <p:nvPicPr>
          <p:cNvPr descr="" id="48" name=""/>
          <p:cNvPicPr/>
          <p:nvPr/>
        </p:nvPicPr>
        <p:blipFill>
          <a:blip r:embed="rId5"/>
          <a:stretch>
            <a:fillRect/>
          </a:stretch>
        </p:blipFill>
        <p:spPr>
          <a:xfrm>
            <a:off x="4618440" y="3454200"/>
            <a:ext cx="22680" cy="7200"/>
          </a:xfrm>
          <a:prstGeom prst="rect">
            <a:avLst/>
          </a:prstGeom>
        </p:spPr>
      </p:pic>
    </p:spTree>
  </p:cSld>
  <p:clrMap accent1="accent1" accent2="accent2" accent3="accent3" accent4="accent4" accent5="accent5" accent6="accent6" bg1="lt1" bg2="lt2" folHlink="folHlink" hlink="hlink" tx1="dk1" tx2="dk2"/>
  <p:sldLayoutIdLst>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0.xml.rels><?xml version="1.0" encoding="UTF-8"?>
<Relationships xmlns="http://schemas.openxmlformats.org/package/2006/relationships"><Relationship Id="rId1" Type="http://schemas.openxmlformats.org/officeDocument/2006/relationships/image" Target="../media/image28.gif"/><Relationship Id="rId2" Type="http://schemas.openxmlformats.org/officeDocument/2006/relationships/image" Target="../media/image29.png"/><Relationship Id="rId3"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image" Target="../media/image30.gif"/><Relationship Id="rId2" Type="http://schemas.openxmlformats.org/officeDocument/2006/relationships/image" Target="../media/image31.gif"/><Relationship Id="rId3" Type="http://schemas.openxmlformats.org/officeDocument/2006/relationships/image" Target="../media/image32.png"/><Relationship Id="rId4"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gif"/><Relationship Id="rId3"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image" Target="../media/image35.gif"/><Relationship Id="rId2" Type="http://schemas.openxmlformats.org/officeDocument/2006/relationships/image" Target="../media/image36.gif"/><Relationship Id="rId3" Type="http://schemas.openxmlformats.org/officeDocument/2006/relationships/image" Target="../media/image37.gif"/><Relationship Id="rId4" Type="http://schemas.openxmlformats.org/officeDocument/2006/relationships/image" Target="../media/image38.gif"/><Relationship Id="rId5" Type="http://schemas.openxmlformats.org/officeDocument/2006/relationships/image" Target="../media/image39.gif"/><Relationship Id="rId6" Type="http://schemas.openxmlformats.org/officeDocument/2006/relationships/image" Target="../media/image40.gif"/><Relationship Id="rId7"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
</Relationships>
</file>

<file path=ppt/slides/_rels/slide15.xml.rels><?xml version="1.0" encoding="UTF-8"?>
<Relationships xmlns="http://schemas.openxmlformats.org/package/2006/relationships"><Relationship Id="rId1" Type="http://schemas.openxmlformats.org/officeDocument/2006/relationships/image" Target="../media/image42.gif"/><Relationship Id="rId2" Type="http://schemas.openxmlformats.org/officeDocument/2006/relationships/image" Target="../media/image43.gif"/><Relationship Id="rId3"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image" Target="../media/image44.gif"/><Relationship Id="rId2" Type="http://schemas.openxmlformats.org/officeDocument/2006/relationships/image" Target="../media/image45.gif"/><Relationship Id="rId3"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image" Target="../media/image46.png"/><Relationship Id="rId2" Type="http://schemas.openxmlformats.org/officeDocument/2006/relationships/image" Target="../media/image47.gif"/><Relationship Id="rId3" Type="http://schemas.openxmlformats.org/officeDocument/2006/relationships/image" Target="../media/image48.gif"/><Relationship Id="rId4" Type="http://schemas.openxmlformats.org/officeDocument/2006/relationships/image" Target="../media/image49.gif"/><Relationship Id="rId5" Type="http://schemas.openxmlformats.org/officeDocument/2006/relationships/image" Target="../media/image50.gif"/><Relationship Id="rId6"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image" Target="../media/image51.gif"/><Relationship Id="rId2" Type="http://schemas.openxmlformats.org/officeDocument/2006/relationships/image" Target="../media/image52.gif"/><Relationship Id="rId3" Type="http://schemas.openxmlformats.org/officeDocument/2006/relationships/image" Target="../media/image53.gif"/><Relationship Id="rId4" Type="http://schemas.openxmlformats.org/officeDocument/2006/relationships/image" Target="../media/image54.gif"/><Relationship Id="rId5" Type="http://schemas.openxmlformats.org/officeDocument/2006/relationships/image" Target="../media/image55.png"/><Relationship Id="rId6"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image" Target="../media/image56.gif"/><Relationship Id="rId2" Type="http://schemas.openxmlformats.org/officeDocument/2006/relationships/slideLayout" Target="../slideLayouts/slideLayout5.xml"/>
</Relationships>
</file>

<file path=ppt/slides/_rels/slide2.xml.rels><?xml version="1.0" encoding="UTF-8"?>
<Relationships xmlns="http://schemas.openxmlformats.org/package/2006/relationships"><Relationship Id="rId1" Type="http://schemas.openxmlformats.org/officeDocument/2006/relationships/image" Target="../media/image6.gif"/><Relationship Id="rId2" Type="http://schemas.openxmlformats.org/officeDocument/2006/relationships/image" Target="../media/image7.gif"/><Relationship Id="rId3" Type="http://schemas.openxmlformats.org/officeDocument/2006/relationships/image" Target="../media/image8.gif"/><Relationship Id="rId4" Type="http://schemas.openxmlformats.org/officeDocument/2006/relationships/slideLayout" Target="../slideLayouts/slideLayout15.xml"/>
</Relationships>
</file>

<file path=ppt/slides/_rels/slide3.xml.rels><?xml version="1.0" encoding="UTF-8"?>
<Relationships xmlns="http://schemas.openxmlformats.org/package/2006/relationships"><Relationship Id="rId1" Type="http://schemas.openxmlformats.org/officeDocument/2006/relationships/image" Target="../media/image9.gif"/><Relationship Id="rId2" Type="http://schemas.openxmlformats.org/officeDocument/2006/relationships/image" Target="../media/image10.gif"/><Relationship Id="rId3" Type="http://schemas.openxmlformats.org/officeDocument/2006/relationships/image" Target="../media/image11.gif"/><Relationship Id="rId4" Type="http://schemas.openxmlformats.org/officeDocument/2006/relationships/image" Target="../media/image12.gif"/><Relationship Id="rId5" Type="http://schemas.openxmlformats.org/officeDocument/2006/relationships/image" Target="../media/image13.gif"/><Relationship Id="rId6" Type="http://schemas.openxmlformats.org/officeDocument/2006/relationships/image" Target="../media/image14.png"/><Relationship Id="rId7" Type="http://schemas.openxmlformats.org/officeDocument/2006/relationships/image" Target="../media/image15.jpeg"/><Relationship Id="rId8" Type="http://schemas.openxmlformats.org/officeDocument/2006/relationships/slideLayout" Target="../slideLayouts/slideLayout15.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6.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gif"/><Relationship Id="rId3" Type="http://schemas.openxmlformats.org/officeDocument/2006/relationships/image" Target="../media/image18.gif"/><Relationship Id="rId4" Type="http://schemas.openxmlformats.org/officeDocument/2006/relationships/image" Target="../media/image19.gif"/><Relationship Id="rId5" Type="http://schemas.openxmlformats.org/officeDocument/2006/relationships/image" Target="../media/image20.gif"/><Relationship Id="rId6" Type="http://schemas.openxmlformats.org/officeDocument/2006/relationships/image" Target="../media/image21.gif"/><Relationship Id="rId7"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8.xml.rels><?xml version="1.0" encoding="UTF-8"?>
<Relationships xmlns="http://schemas.openxmlformats.org/package/2006/relationships"><Relationship Id="rId1" Type="http://schemas.openxmlformats.org/officeDocument/2006/relationships/image" Target="../media/image22.gif"/><Relationship Id="rId2" Type="http://schemas.openxmlformats.org/officeDocument/2006/relationships/image" Target="../media/image23.gif"/><Relationship Id="rId3" Type="http://schemas.openxmlformats.org/officeDocument/2006/relationships/slideLayout" Target="../slideLayouts/slideLayout15.xml"/>
</Relationships>
</file>

<file path=ppt/slides/_rels/slide9.xml.rels><?xml version="1.0" encoding="UTF-8"?>
<Relationships xmlns="http://schemas.openxmlformats.org/package/2006/relationships"><Relationship Id="rId1" Type="http://schemas.openxmlformats.org/officeDocument/2006/relationships/image" Target="../media/image24.gif"/><Relationship Id="rId2" Type="http://schemas.openxmlformats.org/officeDocument/2006/relationships/image" Target="../media/image25.gif"/><Relationship Id="rId3" Type="http://schemas.openxmlformats.org/officeDocument/2006/relationships/image" Target="../media/image26.gif"/><Relationship Id="rId4" Type="http://schemas.openxmlformats.org/officeDocument/2006/relationships/image" Target="../media/image27.gif"/><Relationship Id="rId5" Type="http://schemas.openxmlformats.org/officeDocument/2006/relationships/slideLayout" Target="../slideLayouts/slideLayout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1" name="TextShape 1"/>
          <p:cNvSpPr txBox="1"/>
          <p:nvPr/>
        </p:nvSpPr>
        <p:spPr>
          <a:xfrm>
            <a:off x="914400" y="44280"/>
            <a:ext cx="7774200" cy="595800"/>
          </a:xfrm>
          <a:prstGeom prst="rect">
            <a:avLst/>
          </a:prstGeom>
        </p:spPr>
        <p:txBody>
          <a:bodyPr anchor="ctr" bIns="0" lIns="0" rIns="0" tIns="0" wrap="none"/>
          <a:p>
            <a:r>
              <a:rPr lang="en-US"/>
              <a:t>2013-03-15 CERN Machine Advisory Committee</a:t>
            </a:r>
            <a:endParaRPr/>
          </a:p>
        </p:txBody>
      </p:sp>
      <p:sp>
        <p:nvSpPr>
          <p:cNvPr id="82" name="TextShape 2"/>
          <p:cNvSpPr txBox="1"/>
          <p:nvPr/>
        </p:nvSpPr>
        <p:spPr>
          <a:xfrm>
            <a:off x="533160" y="840600"/>
            <a:ext cx="8229600" cy="5347080"/>
          </a:xfrm>
          <a:prstGeom prst="rect">
            <a:avLst/>
          </a:prstGeom>
        </p:spPr>
        <p:txBody>
          <a:bodyPr bIns="0" lIns="0" rIns="0" tIns="0" wrap="none"/>
          <a:p>
            <a:pPr algn="ctr">
              <a:lnSpc>
                <a:spcPts val="732"/>
              </a:lnSpc>
            </a:pPr>
            <a:endParaRPr/>
          </a:p>
          <a:p>
            <a:pPr algn="ctr">
              <a:lnSpc>
                <a:spcPts val="732"/>
              </a:lnSpc>
            </a:pPr>
            <a:endParaRPr/>
          </a:p>
          <a:p>
            <a:pPr algn="ctr">
              <a:lnSpc>
                <a:spcPts val="732"/>
              </a:lnSpc>
            </a:pPr>
            <a:r>
              <a:rPr lang="en-US" sz="3000">
                <a:solidFill>
                  <a:srgbClr val="000000"/>
                </a:solidFill>
                <a:latin typeface="Arial"/>
                <a:ea typeface="msgothic"/>
              </a:rPr>
              <a:t>Slides for Rhodri's CMAC presentation</a:t>
            </a:r>
            <a:endParaRPr/>
          </a:p>
          <a:p>
            <a:pPr algn="ctr">
              <a:lnSpc>
                <a:spcPts val="732"/>
              </a:lnSpc>
            </a:pPr>
            <a:endParaRPr/>
          </a:p>
          <a:p>
            <a:pPr algn="ctr">
              <a:lnSpc>
                <a:spcPts val="732"/>
              </a:lnSpc>
            </a:pPr>
            <a:r>
              <a:rPr lang="en-US" sz="2600">
                <a:solidFill>
                  <a:srgbClr val="000000"/>
                </a:solidFill>
                <a:latin typeface="Arial"/>
                <a:ea typeface="msgothic"/>
              </a:rPr>
              <a:t>Planned &amp; Possible Upgrades related to:</a:t>
            </a:r>
            <a:endParaRPr/>
          </a:p>
          <a:p>
            <a:pPr algn="ctr">
              <a:lnSpc>
                <a:spcPts val="732"/>
              </a:lnSpc>
            </a:pPr>
            <a:r>
              <a:rPr lang="en-US" sz="2600">
                <a:solidFill>
                  <a:srgbClr val="000000"/>
                </a:solidFill>
                <a:latin typeface="Arial"/>
                <a:ea typeface="msgothic"/>
              </a:rPr>
              <a:t>LHC Long-Range Beam-Beam Compensator &amp;</a:t>
            </a:r>
            <a:endParaRPr/>
          </a:p>
          <a:p>
            <a:pPr algn="ctr">
              <a:lnSpc>
                <a:spcPts val="732"/>
              </a:lnSpc>
            </a:pPr>
            <a:r>
              <a:rPr lang="en-US" sz="2600">
                <a:solidFill>
                  <a:srgbClr val="000000"/>
                </a:solidFill>
                <a:latin typeface="Arial"/>
                <a:ea typeface="msgothic"/>
              </a:rPr>
              <a:t>LHC Head-Tail Diagnostics</a:t>
            </a:r>
            <a:endParaRPr/>
          </a:p>
          <a:p>
            <a:pPr algn="ctr">
              <a:lnSpc>
                <a:spcPts val="732"/>
              </a:lnSpc>
            </a:pPr>
            <a:endParaRPr/>
          </a:p>
          <a:p>
            <a:pPr algn="ctr">
              <a:lnSpc>
                <a:spcPts val="732"/>
              </a:lnSpc>
            </a:pPr>
            <a:endParaRPr/>
          </a:p>
          <a:p>
            <a:pPr algn="ctr">
              <a:lnSpc>
                <a:spcPts val="732"/>
              </a:lnSpc>
            </a:pPr>
            <a:r>
              <a:rPr lang="en-US" sz="2000">
                <a:solidFill>
                  <a:srgbClr val="000000"/>
                </a:solidFill>
                <a:latin typeface="Arial"/>
                <a:ea typeface="msgothic"/>
              </a:rPr>
              <a:t>Ralph J. Steinhagen</a:t>
            </a:r>
            <a:r>
              <a:rPr lang="en-US" sz="1600">
                <a:solidFill>
                  <a:srgbClr val="000000"/>
                </a:solidFill>
                <a:latin typeface="Arial"/>
                <a:ea typeface="msgothic"/>
              </a:rPr>
              <a:t>,</a:t>
            </a:r>
            <a:r>
              <a:rPr lang="en-US"/>
              <a:t> </a:t>
            </a:r>
            <a:endParaRPr/>
          </a:p>
          <a:p>
            <a:pPr algn="ctr">
              <a:lnSpc>
                <a:spcPts val="732"/>
              </a:lnSpc>
            </a:pPr>
            <a:r>
              <a:rPr lang="en-US" sz="1200">
                <a:solidFill>
                  <a:srgbClr val="000000"/>
                </a:solidFill>
                <a:latin typeface="Arial"/>
                <a:ea typeface="msgothic"/>
              </a:rPr>
              <a:t>Beam Instrumentation Group, CERN; </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18" name="TextShape 1"/>
          <p:cNvSpPr txBox="1"/>
          <p:nvPr/>
        </p:nvSpPr>
        <p:spPr>
          <a:xfrm>
            <a:off x="914400" y="-360"/>
            <a:ext cx="6400800" cy="685800"/>
          </a:xfrm>
          <a:prstGeom prst="rect">
            <a:avLst/>
          </a:prstGeom>
        </p:spPr>
        <p:txBody>
          <a:bodyPr anchor="ctr" bIns="0" lIns="0" rIns="0" tIns="0" wrap="none"/>
          <a:p>
            <a:r>
              <a:rPr lang="en-US"/>
              <a:t>Analog Front-End – Frequency Domain II/V</a:t>
            </a:r>
            <a:r>
              <a:rPr lang="en-US"/>
              <a:t>
</a:t>
            </a:r>
            <a:r>
              <a:rPr lang="en-US"/>
              <a:t>Multiband-Instability-Monitor (MIM) – Resolution</a:t>
            </a:r>
            <a:endParaRPr/>
          </a:p>
        </p:txBody>
      </p:sp>
      <p:sp>
        <p:nvSpPr>
          <p:cNvPr id="219" name="TextShape 2"/>
          <p:cNvSpPr txBox="1"/>
          <p:nvPr/>
        </p:nvSpPr>
        <p:spPr>
          <a:xfrm>
            <a:off x="533520" y="840960"/>
            <a:ext cx="8229600" cy="5437080"/>
          </a:xfrm>
          <a:prstGeom prst="rect">
            <a:avLst/>
          </a:prstGeom>
        </p:spPr>
        <p:txBody>
          <a:bodyPr bIns="0" lIns="0" rIns="0" tIns="0" wrap="none"/>
          <a:p>
            <a:pPr>
              <a:buBlip>
                <a:blip r:embed="rId1"/>
              </a:buBlip>
            </a:pPr>
            <a:r>
              <a:rPr lang="en-US"/>
              <a:t>Pushes the envelope of what can be done with modern ADCs</a:t>
            </a:r>
            <a:endParaRPr/>
          </a:p>
        </p:txBody>
      </p:sp>
      <p:pic>
        <p:nvPicPr>
          <p:cNvPr descr="" id="220" name=""/>
          <p:cNvPicPr/>
          <p:nvPr/>
        </p:nvPicPr>
        <p:blipFill>
          <a:blip r:embed="rId2"/>
          <a:stretch>
            <a:fillRect/>
          </a:stretch>
        </p:blipFill>
        <p:spPr>
          <a:xfrm>
            <a:off x="519120" y="1270080"/>
            <a:ext cx="7859520" cy="5488920"/>
          </a:xfrm>
          <a:prstGeom prst="rect">
            <a:avLst/>
          </a:prstGeom>
        </p:spPr>
      </p:pic>
      <p:sp>
        <p:nvSpPr>
          <p:cNvPr id="221" name="TextShape 3"/>
          <p:cNvSpPr txBox="1"/>
          <p:nvPr/>
        </p:nvSpPr>
        <p:spPr>
          <a:xfrm>
            <a:off x="1025640" y="4970520"/>
            <a:ext cx="941040" cy="858240"/>
          </a:xfrm>
          <a:prstGeom prst="rect">
            <a:avLst/>
          </a:prstGeom>
        </p:spPr>
        <p:txBody>
          <a:bodyPr bIns="45000" lIns="90000" rIns="90000" tIns="45000" wrap="none"/>
          <a:p>
            <a:r>
              <a:rPr lang="en-US">
                <a:solidFill>
                  <a:srgbClr val="ff0000"/>
                </a:solidFill>
              </a:rPr>
              <a:t>1990</a:t>
            </a:r>
            <a:endParaRPr/>
          </a:p>
          <a:p>
            <a:r>
              <a:rPr lang="en-US">
                <a:solidFill>
                  <a:srgbClr val="008000"/>
                </a:solidFill>
              </a:rPr>
              <a:t>2000</a:t>
            </a:r>
            <a:endParaRPr/>
          </a:p>
          <a:p>
            <a:r>
              <a:rPr lang="en-US"/>
              <a:t>present</a:t>
            </a:r>
            <a:endParaRPr/>
          </a:p>
        </p:txBody>
      </p:sp>
      <p:sp>
        <p:nvSpPr>
          <p:cNvPr id="222" name="Line 4"/>
          <p:cNvSpPr/>
          <p:nvPr/>
        </p:nvSpPr>
        <p:spPr>
          <a:xfrm flipV="1">
            <a:off x="3187080" y="2686680"/>
            <a:ext cx="0" cy="3504600"/>
          </a:xfrm>
          <a:prstGeom prst="line">
            <a:avLst/>
          </a:prstGeom>
          <a:ln w="36000">
            <a:solidFill>
              <a:srgbClr val="0000ff"/>
            </a:solidFill>
            <a:custDash>
              <a:ds d="508000" sp="508000"/>
              <a:ds d="508000" sp="508000"/>
            </a:custDash>
            <a:round/>
          </a:ln>
        </p:spPr>
      </p:sp>
      <p:sp>
        <p:nvSpPr>
          <p:cNvPr id="223" name="TextShape 5"/>
          <p:cNvSpPr txBox="1"/>
          <p:nvPr/>
        </p:nvSpPr>
        <p:spPr>
          <a:xfrm>
            <a:off x="2356920" y="2484360"/>
            <a:ext cx="695880" cy="346320"/>
          </a:xfrm>
          <a:prstGeom prst="rect">
            <a:avLst/>
          </a:prstGeom>
        </p:spPr>
        <p:txBody>
          <a:bodyPr bIns="45000" lIns="90000" rIns="90000" tIns="45000" wrap="none"/>
          <a:p>
            <a:r>
              <a:rPr lang="en-US">
                <a:solidFill>
                  <a:srgbClr val="0000ff"/>
                </a:solidFill>
              </a:rPr>
              <a:t>BBQ</a:t>
            </a:r>
            <a:endParaRPr/>
          </a:p>
        </p:txBody>
      </p:sp>
      <p:sp>
        <p:nvSpPr>
          <p:cNvPr id="224" name="TextShape 6"/>
          <p:cNvSpPr txBox="1"/>
          <p:nvPr/>
        </p:nvSpPr>
        <p:spPr>
          <a:xfrm>
            <a:off x="4729320" y="4582800"/>
            <a:ext cx="1056240" cy="245880"/>
          </a:xfrm>
          <a:prstGeom prst="rect">
            <a:avLst/>
          </a:prstGeom>
        </p:spPr>
        <p:txBody>
          <a:bodyPr bIns="45000" lIns="90000" rIns="90000" tIns="45000" wrap="none"/>
          <a:p>
            <a:r>
              <a:rPr lang="en-US" sz="1100">
                <a:solidFill>
                  <a:srgbClr val="0000ff"/>
                </a:solidFill>
              </a:rPr>
              <a:t>ADS542LB69</a:t>
            </a:r>
            <a:endParaRPr/>
          </a:p>
        </p:txBody>
      </p:sp>
      <p:sp>
        <p:nvSpPr>
          <p:cNvPr id="225" name="Line 7"/>
          <p:cNvSpPr/>
          <p:nvPr/>
        </p:nvSpPr>
        <p:spPr>
          <a:xfrm flipV="1">
            <a:off x="6301080" y="3932280"/>
            <a:ext cx="24480" cy="2277360"/>
          </a:xfrm>
          <a:prstGeom prst="line">
            <a:avLst/>
          </a:prstGeom>
          <a:ln w="36000">
            <a:solidFill>
              <a:srgbClr val="0000ff"/>
            </a:solidFill>
            <a:custDash>
              <a:ds d="508000" sp="508000"/>
              <a:ds d="508000" sp="508000"/>
            </a:custDash>
            <a:round/>
          </a:ln>
        </p:spPr>
      </p:sp>
      <p:sp>
        <p:nvSpPr>
          <p:cNvPr id="226" name="CustomShape 8"/>
          <p:cNvSpPr/>
          <p:nvPr/>
        </p:nvSpPr>
        <p:spPr>
          <a:xfrm>
            <a:off x="3052800" y="2562120"/>
            <a:ext cx="231840" cy="201960"/>
          </a:xfrm>
          <a:prstGeom prst="ellipse">
            <a:avLst/>
          </a:prstGeom>
          <a:solidFill>
            <a:srgbClr val="000080"/>
          </a:solidFill>
          <a:ln>
            <a:solidFill>
              <a:srgbClr val="000000"/>
            </a:solidFill>
          </a:ln>
        </p:spPr>
      </p:sp>
      <p:sp>
        <p:nvSpPr>
          <p:cNvPr id="227" name="CustomShape 9"/>
          <p:cNvSpPr/>
          <p:nvPr/>
        </p:nvSpPr>
        <p:spPr>
          <a:xfrm>
            <a:off x="6272280" y="3818160"/>
            <a:ext cx="125280" cy="109080"/>
          </a:xfrm>
          <a:prstGeom prst="ellipse">
            <a:avLst/>
          </a:prstGeom>
          <a:solidFill>
            <a:srgbClr val="000080"/>
          </a:solidFill>
          <a:ln>
            <a:solidFill>
              <a:srgbClr val="000000"/>
            </a:solidFill>
          </a:ln>
        </p:spPr>
      </p:sp>
      <p:sp>
        <p:nvSpPr>
          <p:cNvPr id="228" name="Line 10"/>
          <p:cNvSpPr/>
          <p:nvPr/>
        </p:nvSpPr>
        <p:spPr>
          <a:xfrm flipV="1">
            <a:off x="5458680" y="3992760"/>
            <a:ext cx="780840" cy="590040"/>
          </a:xfrm>
          <a:prstGeom prst="line">
            <a:avLst/>
          </a:prstGeom>
          <a:ln>
            <a:solidFill>
              <a:srgbClr val="000080"/>
            </a:solidFill>
          </a:ln>
        </p:spPr>
      </p:sp>
      <p:sp>
        <p:nvSpPr>
          <p:cNvPr id="229" name="Line 11"/>
          <p:cNvSpPr/>
          <p:nvPr/>
        </p:nvSpPr>
        <p:spPr>
          <a:xfrm flipV="1">
            <a:off x="7327080" y="3914280"/>
            <a:ext cx="24480" cy="2277360"/>
          </a:xfrm>
          <a:prstGeom prst="line">
            <a:avLst/>
          </a:prstGeom>
          <a:ln w="36000">
            <a:solidFill>
              <a:srgbClr val="0000ff"/>
            </a:solidFill>
            <a:custDash>
              <a:ds d="508000" sp="508000"/>
              <a:ds d="508000" sp="508000"/>
            </a:custDash>
            <a:round/>
            <a:tailEnd len="med" type="triangle" w="med"/>
          </a:ln>
        </p:spPr>
      </p:sp>
      <p:sp>
        <p:nvSpPr>
          <p:cNvPr id="230" name="CustomShape 12"/>
          <p:cNvSpPr/>
          <p:nvPr/>
        </p:nvSpPr>
        <p:spPr>
          <a:xfrm>
            <a:off x="7284600" y="3863520"/>
            <a:ext cx="141840" cy="123840"/>
          </a:xfrm>
          <a:prstGeom prst="ellipse">
            <a:avLst/>
          </a:prstGeom>
          <a:solidFill>
            <a:srgbClr val="000080"/>
          </a:solidFill>
          <a:ln>
            <a:solidFill>
              <a:srgbClr val="000000"/>
            </a:solidFill>
          </a:ln>
        </p:spPr>
      </p:sp>
      <p:sp>
        <p:nvSpPr>
          <p:cNvPr id="231" name="Line 13"/>
          <p:cNvSpPr/>
          <p:nvPr/>
        </p:nvSpPr>
        <p:spPr>
          <a:xfrm flipV="1">
            <a:off x="7350120" y="2967120"/>
            <a:ext cx="465480" cy="896400"/>
          </a:xfrm>
          <a:prstGeom prst="line">
            <a:avLst/>
          </a:prstGeom>
          <a:ln>
            <a:solidFill>
              <a:srgbClr val="000080"/>
            </a:solidFill>
          </a:ln>
        </p:spPr>
      </p:sp>
      <p:sp>
        <p:nvSpPr>
          <p:cNvPr id="232" name="TextShape 14"/>
          <p:cNvSpPr txBox="1"/>
          <p:nvPr/>
        </p:nvSpPr>
        <p:spPr>
          <a:xfrm>
            <a:off x="7571520" y="2702520"/>
            <a:ext cx="695880" cy="346320"/>
          </a:xfrm>
          <a:prstGeom prst="rect">
            <a:avLst/>
          </a:prstGeom>
        </p:spPr>
        <p:txBody>
          <a:bodyPr bIns="45000" lIns="90000" rIns="90000" tIns="45000" wrap="none"/>
          <a:p>
            <a:r>
              <a:rPr lang="en-US">
                <a:solidFill>
                  <a:srgbClr val="0000ff"/>
                </a:solidFill>
              </a:rPr>
              <a:t>MIM</a:t>
            </a:r>
            <a:endParaRPr/>
          </a:p>
        </p:txBody>
      </p:sp>
      <p:sp>
        <p:nvSpPr>
          <p:cNvPr id="233" name="CustomShape 15"/>
          <p:cNvSpPr/>
          <p:nvPr/>
        </p:nvSpPr>
        <p:spPr>
          <a:xfrm>
            <a:off x="7284240" y="5051160"/>
            <a:ext cx="141840" cy="123840"/>
          </a:xfrm>
          <a:prstGeom prst="ellipse">
            <a:avLst/>
          </a:prstGeom>
          <a:solidFill>
            <a:srgbClr val="000080"/>
          </a:solidFill>
          <a:ln>
            <a:solidFill>
              <a:srgbClr val="000000"/>
            </a:solidFill>
          </a:ln>
        </p:spPr>
      </p:sp>
      <p:sp>
        <p:nvSpPr>
          <p:cNvPr id="234" name="TextShape 16"/>
          <p:cNvSpPr txBox="1"/>
          <p:nvPr/>
        </p:nvSpPr>
        <p:spPr>
          <a:xfrm>
            <a:off x="3729960" y="5423040"/>
            <a:ext cx="2686320" cy="602280"/>
          </a:xfrm>
          <a:prstGeom prst="rect">
            <a:avLst/>
          </a:prstGeom>
        </p:spPr>
        <p:txBody>
          <a:bodyPr bIns="45000" lIns="90000" rIns="90000" tIns="45000" wrap="none"/>
          <a:p>
            <a:r>
              <a:rPr lang="en-US">
                <a:solidFill>
                  <a:srgbClr val="0000ff"/>
                </a:solidFill>
              </a:rPr>
              <a:t>Time-domain direct digitisation/oscilloscopes</a:t>
            </a:r>
            <a:endParaRPr/>
          </a:p>
        </p:txBody>
      </p:sp>
      <p:sp>
        <p:nvSpPr>
          <p:cNvPr id="235" name="Line 17"/>
          <p:cNvSpPr/>
          <p:nvPr/>
        </p:nvSpPr>
        <p:spPr>
          <a:xfrm flipH="1">
            <a:off x="4945680" y="5175000"/>
            <a:ext cx="2405880" cy="320040"/>
          </a:xfrm>
          <a:prstGeom prst="line">
            <a:avLst/>
          </a:prstGeom>
          <a:ln>
            <a:solidFill>
              <a:srgbClr val="000080"/>
            </a:solidFill>
          </a:ln>
        </p:spPr>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6" name="TextShape 1"/>
          <p:cNvSpPr txBox="1"/>
          <p:nvPr/>
        </p:nvSpPr>
        <p:spPr>
          <a:xfrm>
            <a:off x="914400" y="-360"/>
            <a:ext cx="6400800" cy="685800"/>
          </a:xfrm>
          <a:prstGeom prst="rect">
            <a:avLst/>
          </a:prstGeom>
        </p:spPr>
        <p:txBody>
          <a:bodyPr anchor="ctr" bIns="0" lIns="0" rIns="0" tIns="0" wrap="none"/>
          <a:p>
            <a:r>
              <a:rPr lang="en-US"/>
              <a:t>Analog Front-End – Frequency Domain III/V</a:t>
            </a:r>
            <a:r>
              <a:rPr lang="en-US"/>
              <a:t>
</a:t>
            </a:r>
            <a:r>
              <a:rPr lang="en-US"/>
              <a:t>Multiband-Instability-Monitor (MIM)</a:t>
            </a:r>
            <a:endParaRPr/>
          </a:p>
        </p:txBody>
      </p:sp>
      <p:sp>
        <p:nvSpPr>
          <p:cNvPr id="237" name="TextShape 2"/>
          <p:cNvSpPr txBox="1"/>
          <p:nvPr/>
        </p:nvSpPr>
        <p:spPr>
          <a:xfrm>
            <a:off x="533520" y="840960"/>
            <a:ext cx="8229600" cy="5806440"/>
          </a:xfrm>
          <a:prstGeom prst="rect">
            <a:avLst/>
          </a:prstGeom>
        </p:spPr>
        <p:txBody>
          <a:bodyPr bIns="0" lIns="0" rIns="0" tIns="0" wrap="none"/>
          <a:p>
            <a:pPr>
              <a:buBlip>
                <a:blip r:embed="rId1"/>
              </a:buBlip>
            </a:pPr>
            <a:r>
              <a:rPr lang="en-US">
                <a:solidFill>
                  <a:srgbClr val="000000"/>
                </a:solidFill>
              </a:rPr>
              <a:t>Example: if the there is more power in 'CH n</a:t>
            </a:r>
            <a:r>
              <a:rPr lang="en-US">
                <a:solidFill>
                  <a:srgbClr val="000000"/>
                </a:solidFill>
                <a:latin typeface="Arial"/>
                <a:ea typeface="Arial"/>
              </a:rPr>
              <a:t>≥</a:t>
            </a:r>
            <a:r>
              <a:rPr lang="en-US">
                <a:solidFill>
                  <a:srgbClr val="000000"/>
                </a:solidFill>
              </a:rPr>
              <a:t>1' → head-tail instability</a:t>
            </a:r>
            <a:endParaRPr/>
          </a:p>
          <a:p>
            <a:endParaRPr/>
          </a:p>
          <a:p>
            <a:endParaRPr/>
          </a:p>
          <a:p>
            <a:endParaRPr/>
          </a:p>
          <a:p>
            <a:endParaRPr/>
          </a:p>
          <a:p>
            <a:endParaRPr/>
          </a:p>
          <a:p>
            <a:endParaRPr/>
          </a:p>
          <a:p>
            <a:endParaRPr/>
          </a:p>
          <a:p>
            <a:endParaRPr/>
          </a:p>
          <a:p>
            <a:endParaRPr/>
          </a:p>
          <a:p>
            <a:endParaRPr/>
          </a:p>
          <a:p>
            <a:endParaRPr/>
          </a:p>
          <a:p>
            <a:endParaRPr/>
          </a:p>
          <a:p>
            <a:pPr>
              <a:buBlip>
                <a:blip r:embed="rId2"/>
              </a:buBlip>
            </a:pPr>
            <a:r>
              <a:rPr lang="en-US">
                <a:solidFill>
                  <a:srgbClr val="0000ff"/>
                </a:solidFill>
              </a:rPr>
              <a:t>A full diagnostics chain in its own right but will also be used to pre-trigger the time-domain based data acquisition</a:t>
            </a:r>
            <a:endParaRPr/>
          </a:p>
        </p:txBody>
      </p:sp>
      <p:pic>
        <p:nvPicPr>
          <p:cNvPr descr="" id="238" name=""/>
          <p:cNvPicPr/>
          <p:nvPr/>
        </p:nvPicPr>
        <p:blipFill>
          <a:blip r:embed="rId3"/>
          <a:stretch>
            <a:fillRect/>
          </a:stretch>
        </p:blipFill>
        <p:spPr>
          <a:xfrm>
            <a:off x="372240" y="1066320"/>
            <a:ext cx="8535240" cy="4654440"/>
          </a:xfrm>
          <a:prstGeom prst="rect">
            <a:avLst/>
          </a:prstGeom>
        </p:spPr>
      </p:pic>
      <p:sp>
        <p:nvSpPr>
          <p:cNvPr id="239" name="TextShape 3"/>
          <p:cNvSpPr txBox="1"/>
          <p:nvPr/>
        </p:nvSpPr>
        <p:spPr>
          <a:xfrm>
            <a:off x="1308600" y="5599440"/>
            <a:ext cx="427680" cy="401040"/>
          </a:xfrm>
          <a:prstGeom prst="rect">
            <a:avLst/>
          </a:prstGeom>
        </p:spPr>
        <p:txBody>
          <a:bodyPr bIns="45000" lIns="90000" rIns="90000" tIns="45000" wrap="none"/>
          <a:p>
            <a:r>
              <a:rPr lang="en-US">
                <a:solidFill>
                  <a:srgbClr val="0000ff"/>
                </a:solidFill>
              </a:rPr>
              <a:t>f</a:t>
            </a:r>
            <a:r>
              <a:rPr lang="en-US">
                <a:solidFill>
                  <a:srgbClr val="0000ff"/>
                </a:solidFill>
              </a:rPr>
              <a:t>rev</a:t>
            </a:r>
            <a:endParaRPr/>
          </a:p>
        </p:txBody>
      </p:sp>
      <p:sp>
        <p:nvSpPr>
          <p:cNvPr id="240" name="TextShape 4"/>
          <p:cNvSpPr txBox="1"/>
          <p:nvPr/>
        </p:nvSpPr>
        <p:spPr>
          <a:xfrm>
            <a:off x="1668600" y="5599440"/>
            <a:ext cx="698760" cy="401040"/>
          </a:xfrm>
          <a:prstGeom prst="rect">
            <a:avLst/>
          </a:prstGeom>
        </p:spPr>
        <p:txBody>
          <a:bodyPr bIns="45000" lIns="90000" rIns="90000" tIns="45000" wrap="none"/>
          <a:p>
            <a:r>
              <a:rPr lang="en-US">
                <a:solidFill>
                  <a:srgbClr val="008000"/>
                </a:solidFill>
              </a:rPr>
              <a:t>f</a:t>
            </a:r>
            <a:r>
              <a:rPr lang="en-US">
                <a:solidFill>
                  <a:srgbClr val="008000"/>
                </a:solidFill>
              </a:rPr>
              <a:t>rev</a:t>
            </a:r>
            <a:r>
              <a:rPr lang="en-US">
                <a:solidFill>
                  <a:srgbClr val="008000"/>
                </a:solidFill>
              </a:rPr>
              <a:t>+f</a:t>
            </a:r>
            <a:r>
              <a:rPr lang="en-US">
                <a:solidFill>
                  <a:srgbClr val="008000"/>
                </a:solidFill>
              </a:rPr>
              <a:t>q</a:t>
            </a:r>
            <a:endParaRPr/>
          </a:p>
        </p:txBody>
      </p:sp>
      <p:sp>
        <p:nvSpPr>
          <p:cNvPr id="241" name="TextShape 5"/>
          <p:cNvSpPr txBox="1"/>
          <p:nvPr/>
        </p:nvSpPr>
        <p:spPr>
          <a:xfrm>
            <a:off x="624960" y="5599440"/>
            <a:ext cx="640800" cy="401040"/>
          </a:xfrm>
          <a:prstGeom prst="rect">
            <a:avLst/>
          </a:prstGeom>
        </p:spPr>
        <p:txBody>
          <a:bodyPr bIns="45000" lIns="90000" rIns="90000" tIns="45000" wrap="none"/>
          <a:p>
            <a:r>
              <a:rPr lang="en-US">
                <a:solidFill>
                  <a:srgbClr val="008000"/>
                </a:solidFill>
              </a:rPr>
              <a:t>f</a:t>
            </a:r>
            <a:r>
              <a:rPr lang="en-US">
                <a:solidFill>
                  <a:srgbClr val="008000"/>
                </a:solidFill>
              </a:rPr>
              <a:t>rev</a:t>
            </a:r>
            <a:r>
              <a:rPr lang="en-US">
                <a:solidFill>
                  <a:srgbClr val="008000"/>
                </a:solidFill>
              </a:rPr>
              <a:t>-f</a:t>
            </a:r>
            <a:r>
              <a:rPr lang="en-US">
                <a:solidFill>
                  <a:srgbClr val="008000"/>
                </a:solidFill>
              </a:rPr>
              <a:t>q</a:t>
            </a:r>
            <a:endParaRPr/>
          </a:p>
        </p:txBody>
      </p:sp>
      <p:sp>
        <p:nvSpPr>
          <p:cNvPr id="242" name="TextShape 6"/>
          <p:cNvSpPr txBox="1"/>
          <p:nvPr/>
        </p:nvSpPr>
        <p:spPr>
          <a:xfrm>
            <a:off x="6348600" y="5599440"/>
            <a:ext cx="427680" cy="401040"/>
          </a:xfrm>
          <a:prstGeom prst="rect">
            <a:avLst/>
          </a:prstGeom>
        </p:spPr>
        <p:txBody>
          <a:bodyPr bIns="45000" lIns="90000" rIns="90000" tIns="45000" wrap="none"/>
          <a:p>
            <a:r>
              <a:rPr lang="en-US">
                <a:solidFill>
                  <a:srgbClr val="0000ff"/>
                </a:solidFill>
              </a:rPr>
              <a:t>f</a:t>
            </a:r>
            <a:r>
              <a:rPr lang="en-US">
                <a:solidFill>
                  <a:srgbClr val="0000ff"/>
                </a:solidFill>
              </a:rPr>
              <a:t>rev</a:t>
            </a:r>
            <a:endParaRPr/>
          </a:p>
        </p:txBody>
      </p:sp>
      <p:sp>
        <p:nvSpPr>
          <p:cNvPr id="243" name="TextShape 7"/>
          <p:cNvSpPr txBox="1"/>
          <p:nvPr/>
        </p:nvSpPr>
        <p:spPr>
          <a:xfrm>
            <a:off x="6708600" y="5599440"/>
            <a:ext cx="698760" cy="401040"/>
          </a:xfrm>
          <a:prstGeom prst="rect">
            <a:avLst/>
          </a:prstGeom>
        </p:spPr>
        <p:txBody>
          <a:bodyPr bIns="45000" lIns="90000" rIns="90000" tIns="45000" wrap="none"/>
          <a:p>
            <a:r>
              <a:rPr lang="en-US">
                <a:solidFill>
                  <a:srgbClr val="ff0000"/>
                </a:solidFill>
              </a:rPr>
              <a:t>f</a:t>
            </a:r>
            <a:r>
              <a:rPr lang="en-US">
                <a:solidFill>
                  <a:srgbClr val="ff0000"/>
                </a:solidFill>
              </a:rPr>
              <a:t>rev</a:t>
            </a:r>
            <a:r>
              <a:rPr lang="en-US">
                <a:solidFill>
                  <a:srgbClr val="ff0000"/>
                </a:solidFill>
              </a:rPr>
              <a:t>+f</a:t>
            </a:r>
            <a:r>
              <a:rPr lang="en-US">
                <a:solidFill>
                  <a:srgbClr val="ff0000"/>
                </a:solidFill>
              </a:rPr>
              <a:t>q</a:t>
            </a:r>
            <a:endParaRPr/>
          </a:p>
        </p:txBody>
      </p:sp>
      <p:sp>
        <p:nvSpPr>
          <p:cNvPr id="244" name="TextShape 8"/>
          <p:cNvSpPr txBox="1"/>
          <p:nvPr/>
        </p:nvSpPr>
        <p:spPr>
          <a:xfrm>
            <a:off x="5664960" y="5599440"/>
            <a:ext cx="640800" cy="401040"/>
          </a:xfrm>
          <a:prstGeom prst="rect">
            <a:avLst/>
          </a:prstGeom>
        </p:spPr>
        <p:txBody>
          <a:bodyPr bIns="45000" lIns="90000" rIns="90000" tIns="45000" wrap="none"/>
          <a:p>
            <a:r>
              <a:rPr lang="en-US">
                <a:solidFill>
                  <a:srgbClr val="ff0000"/>
                </a:solidFill>
              </a:rPr>
              <a:t>f</a:t>
            </a:r>
            <a:r>
              <a:rPr lang="en-US">
                <a:solidFill>
                  <a:srgbClr val="ff0000"/>
                </a:solidFill>
              </a:rPr>
              <a:t>rev</a:t>
            </a:r>
            <a:r>
              <a:rPr lang="en-US">
                <a:solidFill>
                  <a:srgbClr val="ff0000"/>
                </a:solidFill>
              </a:rPr>
              <a:t>-f</a:t>
            </a:r>
            <a:r>
              <a:rPr lang="en-US">
                <a:solidFill>
                  <a:srgbClr val="ff0000"/>
                </a:solidFill>
              </a:rPr>
              <a:t>q</a:t>
            </a:r>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5" name="TextShape 1"/>
          <p:cNvSpPr txBox="1"/>
          <p:nvPr/>
        </p:nvSpPr>
        <p:spPr>
          <a:xfrm>
            <a:off x="914400" y="-360"/>
            <a:ext cx="6400800" cy="685800"/>
          </a:xfrm>
          <a:prstGeom prst="rect">
            <a:avLst/>
          </a:prstGeom>
        </p:spPr>
        <p:txBody>
          <a:bodyPr anchor="ctr" bIns="0" lIns="0" rIns="0" tIns="0" wrap="none"/>
          <a:p>
            <a:r>
              <a:rPr lang="en-US"/>
              <a:t>Analog Front-End – Frequency Domain IV/V</a:t>
            </a:r>
            <a:r>
              <a:rPr lang="en-US"/>
              <a:t>
</a:t>
            </a:r>
            <a:r>
              <a:rPr lang="en-US"/>
              <a:t>Multiband-Instability-Monitor (MIM)</a:t>
            </a:r>
            <a:endParaRPr/>
          </a:p>
        </p:txBody>
      </p:sp>
      <p:pic>
        <p:nvPicPr>
          <p:cNvPr descr="" id="246" name=""/>
          <p:cNvPicPr/>
          <p:nvPr/>
        </p:nvPicPr>
        <p:blipFill>
          <a:blip r:embed="rId1"/>
          <a:stretch>
            <a:fillRect/>
          </a:stretch>
        </p:blipFill>
        <p:spPr>
          <a:xfrm>
            <a:off x="2344680" y="800280"/>
            <a:ext cx="4710600" cy="3803400"/>
          </a:xfrm>
          <a:prstGeom prst="rect">
            <a:avLst/>
          </a:prstGeom>
        </p:spPr>
      </p:pic>
      <p:sp>
        <p:nvSpPr>
          <p:cNvPr id="247" name="TextShape 2"/>
          <p:cNvSpPr txBox="1"/>
          <p:nvPr/>
        </p:nvSpPr>
        <p:spPr>
          <a:xfrm>
            <a:off x="1305000" y="4000680"/>
            <a:ext cx="948960" cy="316080"/>
          </a:xfrm>
          <a:prstGeom prst="rect">
            <a:avLst/>
          </a:prstGeom>
        </p:spPr>
        <p:txBody>
          <a:bodyPr bIns="45000" lIns="90000" rIns="90000" tIns="45000" wrap="none"/>
          <a:p>
            <a:r>
              <a:rPr lang="en-US" sz="1600">
                <a:solidFill>
                  <a:srgbClr val="0000ff"/>
                </a:solidFill>
                <a:latin typeface="Arial"/>
                <a:ea typeface="Arial"/>
              </a:rPr>
              <a:t>Δ</a:t>
            </a:r>
            <a:r>
              <a:rPr lang="en-US" sz="1600">
                <a:solidFill>
                  <a:srgbClr val="0000ff"/>
                </a:solidFill>
                <a:latin typeface="Arial"/>
                <a:ea typeface="Arial"/>
              </a:rPr>
              <a:t>-Signal</a:t>
            </a:r>
            <a:endParaRPr/>
          </a:p>
        </p:txBody>
      </p:sp>
      <p:sp>
        <p:nvSpPr>
          <p:cNvPr id="248" name="TextShape 3"/>
          <p:cNvSpPr txBox="1"/>
          <p:nvPr/>
        </p:nvSpPr>
        <p:spPr>
          <a:xfrm>
            <a:off x="7015680" y="2079360"/>
            <a:ext cx="1026720" cy="316080"/>
          </a:xfrm>
          <a:prstGeom prst="rect">
            <a:avLst/>
          </a:prstGeom>
        </p:spPr>
        <p:txBody>
          <a:bodyPr bIns="45000" lIns="90000" rIns="90000" tIns="45000" wrap="none"/>
          <a:p>
            <a:r>
              <a:rPr lang="en-US" sz="1600">
                <a:solidFill>
                  <a:srgbClr val="0000ff"/>
                </a:solidFill>
                <a:latin typeface="Arial"/>
                <a:ea typeface="Arial"/>
              </a:rPr>
              <a:t>full-range</a:t>
            </a:r>
            <a:endParaRPr/>
          </a:p>
        </p:txBody>
      </p:sp>
      <p:sp>
        <p:nvSpPr>
          <p:cNvPr id="249" name="TextShape 4"/>
          <p:cNvSpPr txBox="1"/>
          <p:nvPr/>
        </p:nvSpPr>
        <p:spPr>
          <a:xfrm>
            <a:off x="7015680" y="3849120"/>
            <a:ext cx="1026720" cy="316080"/>
          </a:xfrm>
          <a:prstGeom prst="rect">
            <a:avLst/>
          </a:prstGeom>
        </p:spPr>
        <p:txBody>
          <a:bodyPr bIns="45000" lIns="90000" rIns="90000" tIns="45000" wrap="none"/>
          <a:p>
            <a:r>
              <a:rPr lang="en-US" sz="1600">
                <a:solidFill>
                  <a:srgbClr val="0000ff"/>
                </a:solidFill>
                <a:latin typeface="Arial"/>
                <a:ea typeface="Arial"/>
              </a:rPr>
              <a:t>full-range</a:t>
            </a:r>
            <a:endParaRPr/>
          </a:p>
        </p:txBody>
      </p:sp>
      <p:sp>
        <p:nvSpPr>
          <p:cNvPr id="250" name="TextShape 5"/>
          <p:cNvSpPr txBox="1"/>
          <p:nvPr/>
        </p:nvSpPr>
        <p:spPr>
          <a:xfrm>
            <a:off x="7015680" y="3562200"/>
            <a:ext cx="924480" cy="316080"/>
          </a:xfrm>
          <a:prstGeom prst="rect">
            <a:avLst/>
          </a:prstGeom>
        </p:spPr>
        <p:txBody>
          <a:bodyPr bIns="45000" lIns="90000" rIns="90000" tIns="45000" wrap="none"/>
          <a:p>
            <a:r>
              <a:rPr lang="en-US" sz="1600">
                <a:solidFill>
                  <a:srgbClr val="0000ff"/>
                </a:solidFill>
                <a:latin typeface="Arial"/>
                <a:ea typeface="Arial"/>
              </a:rPr>
              <a:t>1.6 GHz</a:t>
            </a:r>
            <a:endParaRPr/>
          </a:p>
        </p:txBody>
      </p:sp>
      <p:sp>
        <p:nvSpPr>
          <p:cNvPr id="251" name="TextShape 6"/>
          <p:cNvSpPr txBox="1"/>
          <p:nvPr/>
        </p:nvSpPr>
        <p:spPr>
          <a:xfrm>
            <a:off x="7015680" y="3107880"/>
            <a:ext cx="924480" cy="316080"/>
          </a:xfrm>
          <a:prstGeom prst="rect">
            <a:avLst/>
          </a:prstGeom>
        </p:spPr>
        <p:txBody>
          <a:bodyPr bIns="45000" lIns="90000" rIns="90000" tIns="45000" wrap="none"/>
          <a:p>
            <a:r>
              <a:rPr lang="en-US" sz="1600">
                <a:solidFill>
                  <a:srgbClr val="0000ff"/>
                </a:solidFill>
                <a:latin typeface="Arial"/>
                <a:ea typeface="Arial"/>
              </a:rPr>
              <a:t>1.2 GHz</a:t>
            </a:r>
            <a:endParaRPr/>
          </a:p>
        </p:txBody>
      </p:sp>
      <p:sp>
        <p:nvSpPr>
          <p:cNvPr id="252" name="TextShape 7"/>
          <p:cNvSpPr txBox="1"/>
          <p:nvPr/>
        </p:nvSpPr>
        <p:spPr>
          <a:xfrm>
            <a:off x="7015680" y="2844720"/>
            <a:ext cx="924480" cy="316080"/>
          </a:xfrm>
          <a:prstGeom prst="rect">
            <a:avLst/>
          </a:prstGeom>
        </p:spPr>
        <p:txBody>
          <a:bodyPr bIns="45000" lIns="90000" rIns="90000" tIns="45000" wrap="none"/>
          <a:p>
            <a:r>
              <a:rPr lang="en-US" sz="1600">
                <a:solidFill>
                  <a:srgbClr val="0000ff"/>
                </a:solidFill>
                <a:latin typeface="Arial"/>
                <a:ea typeface="Arial"/>
              </a:rPr>
              <a:t>0.8 GHz</a:t>
            </a:r>
            <a:endParaRPr/>
          </a:p>
        </p:txBody>
      </p:sp>
      <p:sp>
        <p:nvSpPr>
          <p:cNvPr id="253" name="TextShape 8"/>
          <p:cNvSpPr txBox="1"/>
          <p:nvPr/>
        </p:nvSpPr>
        <p:spPr>
          <a:xfrm>
            <a:off x="7015680" y="2318400"/>
            <a:ext cx="924480" cy="316080"/>
          </a:xfrm>
          <a:prstGeom prst="rect">
            <a:avLst/>
          </a:prstGeom>
        </p:spPr>
        <p:txBody>
          <a:bodyPr bIns="45000" lIns="90000" rIns="90000" tIns="45000" wrap="none"/>
          <a:p>
            <a:r>
              <a:rPr lang="en-US" sz="1600">
                <a:solidFill>
                  <a:srgbClr val="0000ff"/>
                </a:solidFill>
                <a:latin typeface="Arial"/>
                <a:ea typeface="Arial"/>
              </a:rPr>
              <a:t>0.4 GHz</a:t>
            </a:r>
            <a:endParaRPr/>
          </a:p>
        </p:txBody>
      </p:sp>
      <p:sp>
        <p:nvSpPr>
          <p:cNvPr id="254" name="TextShape 9"/>
          <p:cNvSpPr txBox="1"/>
          <p:nvPr/>
        </p:nvSpPr>
        <p:spPr>
          <a:xfrm>
            <a:off x="533520" y="4799160"/>
            <a:ext cx="8229600" cy="1845000"/>
          </a:xfrm>
          <a:prstGeom prst="rect">
            <a:avLst/>
          </a:prstGeom>
        </p:spPr>
        <p:txBody>
          <a:bodyPr bIns="0" lIns="0" rIns="0" tIns="0" wrap="none"/>
          <a:p>
            <a:pPr>
              <a:lnSpc>
                <a:spcPts val="732"/>
              </a:lnSpc>
              <a:buBlip>
                <a:blip r:embed="rId2"/>
              </a:buBlip>
            </a:pPr>
            <a:r>
              <a:rPr lang="en-US">
                <a:solidFill>
                  <a:srgbClr val="000000"/>
                </a:solidFill>
                <a:latin typeface="Arial"/>
                <a:ea typeface="msgothic"/>
              </a:rPr>
              <a:t>Proof-of-concept successfully tested in SPS &amp; LHC, next steps:</a:t>
            </a:r>
            <a:endParaRPr/>
          </a:p>
          <a:p>
            <a:pPr lvl="1">
              <a:lnSpc>
                <a:spcPts val="732"/>
              </a:lnSpc>
              <a:buFont typeface="Arial"/>
              <a:buChar char="–"/>
            </a:pPr>
            <a:r>
              <a:rPr lang="en-US">
                <a:solidFill>
                  <a:srgbClr val="000000"/>
                </a:solidFill>
                <a:latin typeface="Arial"/>
                <a:ea typeface="msgothic"/>
              </a:rPr>
              <a:t>Integrate 16 (/32) channels/unit and bunch-by-bunch (tbc. during upcoming review) data acquisition and post-processing</a:t>
            </a:r>
            <a:endParaRPr/>
          </a:p>
          <a:p>
            <a:pPr lvl="1">
              <a:lnSpc>
                <a:spcPts val="732"/>
              </a:lnSpc>
              <a:buFont typeface="Arial"/>
              <a:buChar char="–"/>
            </a:pPr>
            <a:r>
              <a:rPr lang="en-US">
                <a:solidFill>
                  <a:srgbClr val="0000ff"/>
                </a:solidFill>
                <a:latin typeface="Arial"/>
                <a:ea typeface="msgothic"/>
              </a:rPr>
              <a:t>Improves the diagnostics for safe testing of beam stability margin: </a:t>
            </a:r>
            <a:r>
              <a:rPr lang="en-US">
                <a:solidFill>
                  <a:srgbClr val="0000ff"/>
                </a:solidFill>
                <a:latin typeface="Arial"/>
                <a:ea typeface="msgothic"/>
              </a:rPr>
              <a:t>	</a:t>
            </a:r>
            <a:r>
              <a:rPr lang="en-US">
                <a:solidFill>
                  <a:srgbClr val="0000ff"/>
                </a:solidFill>
                <a:latin typeface="Arial"/>
                <a:ea typeface="msgothic"/>
              </a:rPr>
              <a:t>re-use existing BQK as wide-band kicker to excite specific head-tail and TMCI modes for measuring the growth/damping time of a given mode</a:t>
            </a:r>
            <a:r>
              <a:rPr lang="en-US">
                <a:solidFill>
                  <a:srgbClr val="0000ff"/>
                </a:solidFill>
                <a:latin typeface="Arial"/>
                <a:ea typeface="msgothic"/>
              </a:rPr>
              <a:t>	</a:t>
            </a:r>
            <a:r>
              <a:rPr lang="en-US" sz="1400">
                <a:solidFill>
                  <a:srgbClr val="0000ff"/>
                </a:solidFill>
                <a:latin typeface="Arial"/>
                <a:ea typeface="msgothic"/>
              </a:rPr>
              <a:t>(N.B. Low ~300-400 W power requirement)</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TextShape 1"/>
          <p:cNvSpPr txBox="1"/>
          <p:nvPr/>
        </p:nvSpPr>
        <p:spPr>
          <a:xfrm>
            <a:off x="914400" y="-360"/>
            <a:ext cx="6400800" cy="685800"/>
          </a:xfrm>
          <a:prstGeom prst="rect">
            <a:avLst/>
          </a:prstGeom>
        </p:spPr>
        <p:txBody>
          <a:bodyPr anchor="ctr" bIns="0" lIns="0" rIns="0" tIns="0" wrap="none"/>
          <a:p>
            <a:r>
              <a:rPr lang="en-US"/>
              <a:t>Analog Front-End – Frequency Domain V/V</a:t>
            </a:r>
            <a:r>
              <a:rPr lang="en-US"/>
              <a:t>
</a:t>
            </a:r>
            <a:r>
              <a:rPr lang="en-US"/>
              <a:t>Multiband-Instability-Monitor (MIM)</a:t>
            </a:r>
            <a:endParaRPr/>
          </a:p>
        </p:txBody>
      </p:sp>
      <p:sp>
        <p:nvSpPr>
          <p:cNvPr id="256" name="TextShape 2"/>
          <p:cNvSpPr txBox="1"/>
          <p:nvPr/>
        </p:nvSpPr>
        <p:spPr>
          <a:xfrm>
            <a:off x="533520" y="840960"/>
            <a:ext cx="8229600" cy="5832000"/>
          </a:xfrm>
          <a:prstGeom prst="rect">
            <a:avLst/>
          </a:prstGeom>
        </p:spPr>
        <p:txBody>
          <a:bodyPr bIns="0" lIns="0" rIns="0" tIns="0" wrap="none"/>
          <a:p>
            <a:pPr>
              <a:buBlip>
                <a:blip r:embed="rId1"/>
              </a:buBlip>
            </a:pPr>
            <a:r>
              <a:rPr lang="en-US"/>
              <a:t>B1-V instability during ADJUST as measured by the MIM prototype: </a:t>
            </a:r>
            <a:endParaRPr/>
          </a:p>
          <a:p>
            <a:pPr>
              <a:buBlip>
                <a:blip r:embed="rId2"/>
              </a:buBlip>
            </a:pPr>
            <a:endParaRPr/>
          </a:p>
          <a:p>
            <a:endParaRPr/>
          </a:p>
          <a:p>
            <a:endParaRPr/>
          </a:p>
          <a:p>
            <a:endParaRPr/>
          </a:p>
          <a:p>
            <a:endParaRPr/>
          </a:p>
          <a:p>
            <a:endParaRPr/>
          </a:p>
          <a:p>
            <a:endParaRPr/>
          </a:p>
          <a:p>
            <a:endParaRPr/>
          </a:p>
          <a:p>
            <a:pPr>
              <a:buBlip>
                <a:blip r:embed="rId3"/>
              </a:buBlip>
            </a:pPr>
            <a:r>
              <a:rPr lang="en-US"/>
              <a:t>Little activity in the 400 MHz band compared to the 1.2 GHz band (vivid Q</a:t>
            </a:r>
            <a:r>
              <a:rPr lang="en-US"/>
              <a:t>s</a:t>
            </a:r>
            <a:r>
              <a:rPr lang="en-US"/>
              <a:t> sidebands) indicates that this instability is related to an intra-bunch motion (simulation/additional measurements are indicative of a TMCI)</a:t>
            </a:r>
            <a:endParaRPr/>
          </a:p>
          <a:p>
            <a:pPr>
              <a:buBlip>
                <a:blip r:embed="rId4"/>
              </a:buBlip>
            </a:pPr>
            <a:r>
              <a:rPr lang="en-US"/>
              <a:t>More sensitive than direct time-domain detection (i.e. using oscilloscopes)</a:t>
            </a:r>
            <a:endParaRPr/>
          </a:p>
          <a:p>
            <a:pPr>
              <a:buBlip>
                <a:blip r:embed="rId5"/>
              </a:buBlip>
            </a:pPr>
            <a:r>
              <a:rPr lang="en-US"/>
              <a:t>Can be used to safely measure beam stability margin using growth/damping time measurements while varying machine parameters within the same fill  </a:t>
            </a:r>
            <a:r>
              <a:rPr lang="en-US" sz="1600"/>
              <a:t>(i.e. varying Q', octupoles, beam-beam separation, etc.)</a:t>
            </a:r>
            <a:endParaRPr/>
          </a:p>
        </p:txBody>
      </p:sp>
      <p:pic>
        <p:nvPicPr>
          <p:cNvPr descr="" id="257" name=""/>
          <p:cNvPicPr/>
          <p:nvPr/>
        </p:nvPicPr>
        <p:blipFill>
          <a:blip r:embed="rId6"/>
          <a:stretch>
            <a:fillRect/>
          </a:stretch>
        </p:blipFill>
        <p:spPr>
          <a:xfrm>
            <a:off x="1940760" y="1113480"/>
            <a:ext cx="5161320" cy="3352680"/>
          </a:xfrm>
          <a:prstGeom prst="rect">
            <a:avLst/>
          </a:prstGeom>
        </p:spPr>
      </p:pic>
      <p:sp>
        <p:nvSpPr>
          <p:cNvPr id="258" name="TextShape 3"/>
          <p:cNvSpPr txBox="1"/>
          <p:nvPr/>
        </p:nvSpPr>
        <p:spPr>
          <a:xfrm>
            <a:off x="2658600" y="1172520"/>
            <a:ext cx="964080" cy="261000"/>
          </a:xfrm>
          <a:prstGeom prst="rect">
            <a:avLst/>
          </a:prstGeom>
        </p:spPr>
        <p:txBody>
          <a:bodyPr bIns="45000" lIns="90000" rIns="90000" tIns="45000" wrap="none"/>
          <a:p>
            <a:r>
              <a:rPr lang="en-US" sz="1200"/>
              <a:t>2012-12-04</a:t>
            </a:r>
            <a:endParaRPr/>
          </a:p>
        </p:txBody>
      </p:sp>
    </p:spTree>
  </p:cSld>
  <p:timing>
    <p:tnLst>
      <p:par>
        <p:cTn dur="indefinite" id="5" nodeType="tmRoot" restart="never">
          <p:childTnLst>
            <p:seq>
              <p:cTn id="6" nodeType="mainSeq">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9" name="TextShape 1"/>
          <p:cNvSpPr txBox="1"/>
          <p:nvPr/>
        </p:nvSpPr>
        <p:spPr>
          <a:xfrm>
            <a:off x="914400" y="-360"/>
            <a:ext cx="8229600" cy="685800"/>
          </a:xfrm>
          <a:prstGeom prst="rect">
            <a:avLst/>
          </a:prstGeom>
        </p:spPr>
        <p:txBody>
          <a:bodyPr anchor="ctr" bIns="0" lIns="0" rIns="0" tIns="0" wrap="none"/>
          <a:p>
            <a:r>
              <a:rPr lang="en-US"/>
              <a:t>Analog Front-End – Frequency Domain V/V</a:t>
            </a:r>
            <a:r>
              <a:rPr lang="en-US"/>
              <a:t>
</a:t>
            </a:r>
            <a:r>
              <a:rPr lang="en-US"/>
              <a:t>ALTERNATE: Testing Stability Margin with HF Exciter (0.3-2.5 GHz)</a:t>
            </a:r>
            <a:endParaRPr/>
          </a:p>
        </p:txBody>
      </p:sp>
      <p:pic>
        <p:nvPicPr>
          <p:cNvPr descr="" id="260" name=""/>
          <p:cNvPicPr/>
          <p:nvPr/>
        </p:nvPicPr>
        <p:blipFill>
          <a:blip r:embed="rId1"/>
          <a:stretch>
            <a:fillRect/>
          </a:stretch>
        </p:blipFill>
        <p:spPr>
          <a:xfrm>
            <a:off x="393120" y="769320"/>
            <a:ext cx="8096040" cy="6020280"/>
          </a:xfrm>
          <a:prstGeom prst="rect">
            <a:avLst/>
          </a:prstGeom>
        </p:spPr>
      </p:pic>
      <p:sp>
        <p:nvSpPr>
          <p:cNvPr id="261" name="Line 2"/>
          <p:cNvSpPr/>
          <p:nvPr/>
        </p:nvSpPr>
        <p:spPr>
          <a:xfrm flipV="1">
            <a:off x="878040" y="1861200"/>
            <a:ext cx="7568640" cy="56160"/>
          </a:xfrm>
          <a:prstGeom prst="line">
            <a:avLst/>
          </a:prstGeom>
          <a:ln w="36000">
            <a:solidFill>
              <a:srgbClr val="ffffff"/>
            </a:solidFill>
            <a:round/>
          </a:ln>
        </p:spPr>
      </p:sp>
      <p:sp>
        <p:nvSpPr>
          <p:cNvPr id="262" name="Line 3"/>
          <p:cNvSpPr/>
          <p:nvPr/>
        </p:nvSpPr>
        <p:spPr>
          <a:xfrm flipV="1">
            <a:off x="857520" y="3026520"/>
            <a:ext cx="7568640" cy="56160"/>
          </a:xfrm>
          <a:prstGeom prst="line">
            <a:avLst/>
          </a:prstGeom>
          <a:ln w="36000">
            <a:solidFill>
              <a:srgbClr val="ffffff"/>
            </a:solidFill>
            <a:round/>
          </a:ln>
        </p:spPr>
      </p:sp>
      <p:sp>
        <p:nvSpPr>
          <p:cNvPr id="263" name="Line 4"/>
          <p:cNvSpPr/>
          <p:nvPr/>
        </p:nvSpPr>
        <p:spPr>
          <a:xfrm flipV="1">
            <a:off x="836640" y="4191480"/>
            <a:ext cx="7568640" cy="56160"/>
          </a:xfrm>
          <a:prstGeom prst="line">
            <a:avLst/>
          </a:prstGeom>
          <a:ln w="36000">
            <a:solidFill>
              <a:srgbClr val="ffffff"/>
            </a:solidFill>
            <a:round/>
          </a:ln>
        </p:spPr>
      </p:sp>
      <p:sp>
        <p:nvSpPr>
          <p:cNvPr id="264" name="Line 5"/>
          <p:cNvSpPr/>
          <p:nvPr/>
        </p:nvSpPr>
        <p:spPr>
          <a:xfrm flipV="1">
            <a:off x="815760" y="5441400"/>
            <a:ext cx="7568640" cy="56160"/>
          </a:xfrm>
          <a:prstGeom prst="line">
            <a:avLst/>
          </a:prstGeom>
          <a:ln w="36000">
            <a:solidFill>
              <a:srgbClr val="ffffff"/>
            </a:solidFill>
            <a:round/>
          </a:ln>
        </p:spPr>
      </p:sp>
      <p:sp>
        <p:nvSpPr>
          <p:cNvPr id="265" name="TextShape 6"/>
          <p:cNvSpPr txBox="1"/>
          <p:nvPr/>
        </p:nvSpPr>
        <p:spPr>
          <a:xfrm>
            <a:off x="862560" y="769320"/>
            <a:ext cx="3642120" cy="536760"/>
          </a:xfrm>
          <a:prstGeom prst="rect">
            <a:avLst/>
          </a:prstGeom>
        </p:spPr>
        <p:txBody>
          <a:bodyPr bIns="45000" lIns="90000" rIns="90000" tIns="45000" wrap="none"/>
          <a:p>
            <a:r>
              <a:rPr lang="en-US">
                <a:solidFill>
                  <a:srgbClr val="ffffff"/>
                </a:solidFill>
              </a:rPr>
              <a:t>nom. octupole setting</a:t>
            </a:r>
            <a:endParaRPr/>
          </a:p>
        </p:txBody>
      </p:sp>
      <p:sp>
        <p:nvSpPr>
          <p:cNvPr id="266" name="TextShape 7"/>
          <p:cNvSpPr txBox="1"/>
          <p:nvPr/>
        </p:nvSpPr>
        <p:spPr>
          <a:xfrm>
            <a:off x="862560" y="1870200"/>
            <a:ext cx="3642120" cy="536760"/>
          </a:xfrm>
          <a:prstGeom prst="rect">
            <a:avLst/>
          </a:prstGeom>
        </p:spPr>
        <p:txBody>
          <a:bodyPr bIns="45000" lIns="90000" rIns="90000" tIns="45000" wrap="none"/>
          <a:p>
            <a:r>
              <a:rPr lang="en-US">
                <a:solidFill>
                  <a:srgbClr val="ffffff"/>
                </a:solidFill>
              </a:rPr>
              <a:t>nom. octupole setting</a:t>
            </a:r>
            <a:endParaRPr/>
          </a:p>
        </p:txBody>
      </p:sp>
      <p:sp>
        <p:nvSpPr>
          <p:cNvPr id="267" name="TextShape 8"/>
          <p:cNvSpPr txBox="1"/>
          <p:nvPr/>
        </p:nvSpPr>
        <p:spPr>
          <a:xfrm>
            <a:off x="862560" y="3014280"/>
            <a:ext cx="4131000" cy="537120"/>
          </a:xfrm>
          <a:prstGeom prst="rect">
            <a:avLst/>
          </a:prstGeom>
        </p:spPr>
        <p:txBody>
          <a:bodyPr bIns="45000" lIns="90000" rIns="90000" tIns="45000" wrap="none"/>
          <a:p>
            <a:r>
              <a:rPr lang="en-US">
                <a:solidFill>
                  <a:srgbClr val="ffffff"/>
                </a:solidFill>
              </a:rPr>
              <a:t>reduced octupole setting</a:t>
            </a:r>
            <a:endParaRPr/>
          </a:p>
        </p:txBody>
      </p:sp>
      <p:sp>
        <p:nvSpPr>
          <p:cNvPr id="268" name="TextShape 9"/>
          <p:cNvSpPr txBox="1"/>
          <p:nvPr/>
        </p:nvSpPr>
        <p:spPr>
          <a:xfrm>
            <a:off x="862560" y="4242240"/>
            <a:ext cx="4131000" cy="537120"/>
          </a:xfrm>
          <a:prstGeom prst="rect">
            <a:avLst/>
          </a:prstGeom>
        </p:spPr>
        <p:txBody>
          <a:bodyPr bIns="45000" lIns="90000" rIns="90000" tIns="45000" wrap="none"/>
          <a:p>
            <a:r>
              <a:rPr lang="en-US">
                <a:solidFill>
                  <a:srgbClr val="ffffff"/>
                </a:solidFill>
              </a:rPr>
              <a:t>reduced octupole setting</a:t>
            </a:r>
            <a:endParaRPr/>
          </a:p>
        </p:txBody>
      </p:sp>
      <p:sp>
        <p:nvSpPr>
          <p:cNvPr id="269" name="TextShape 10"/>
          <p:cNvSpPr txBox="1"/>
          <p:nvPr/>
        </p:nvSpPr>
        <p:spPr>
          <a:xfrm>
            <a:off x="862560" y="5471280"/>
            <a:ext cx="3642120" cy="536400"/>
          </a:xfrm>
          <a:prstGeom prst="rect">
            <a:avLst/>
          </a:prstGeom>
        </p:spPr>
        <p:txBody>
          <a:bodyPr bIns="45000" lIns="90000" rIns="90000" tIns="45000" wrap="none"/>
          <a:p>
            <a:r>
              <a:rPr lang="en-US">
                <a:solidFill>
                  <a:srgbClr val="ffffff"/>
                </a:solidFill>
              </a:rPr>
              <a:t>nom. octupole setting</a:t>
            </a:r>
            <a:endParaRPr/>
          </a:p>
        </p:txBody>
      </p:sp>
      <p:sp>
        <p:nvSpPr>
          <p:cNvPr id="270" name="TextShape 11"/>
          <p:cNvSpPr txBox="1"/>
          <p:nvPr/>
        </p:nvSpPr>
        <p:spPr>
          <a:xfrm>
            <a:off x="1084680" y="4914360"/>
            <a:ext cx="2332440" cy="346320"/>
          </a:xfrm>
          <a:prstGeom prst="rect">
            <a:avLst/>
          </a:prstGeom>
        </p:spPr>
        <p:txBody>
          <a:bodyPr bIns="45000" lIns="90000" rIns="90000" tIns="45000" wrap="none"/>
          <a:p>
            <a:r>
              <a:rPr lang="en-US">
                <a:solidFill>
                  <a:srgbClr val="ff0000"/>
                </a:solidFill>
              </a:rPr>
              <a:t>Intra-bunch instability</a:t>
            </a:r>
            <a:endParaRPr/>
          </a:p>
        </p:txBody>
      </p:sp>
      <p:sp>
        <p:nvSpPr>
          <p:cNvPr id="271" name="TextShape 12"/>
          <p:cNvSpPr txBox="1"/>
          <p:nvPr/>
        </p:nvSpPr>
        <p:spPr>
          <a:xfrm>
            <a:off x="6157800" y="1379160"/>
            <a:ext cx="2187360" cy="344880"/>
          </a:xfrm>
          <a:prstGeom prst="rect">
            <a:avLst/>
          </a:prstGeom>
        </p:spPr>
        <p:txBody>
          <a:bodyPr anchor="ctr" bIns="0" lIns="0" rIns="0" tIns="0" wrap="none"/>
          <a:p>
            <a:r>
              <a:rPr lang="en-US" sz="1400">
                <a:solidFill>
                  <a:srgbClr val="00ff00"/>
                </a:solidFill>
              </a:rPr>
              <a:t>slow f</a:t>
            </a:r>
            <a:r>
              <a:rPr lang="en-US" sz="1400">
                <a:solidFill>
                  <a:srgbClr val="00ff00"/>
                </a:solidFill>
              </a:rPr>
              <a:t>rev</a:t>
            </a:r>
            <a:r>
              <a:rPr lang="en-US" sz="1400">
                <a:solidFill>
                  <a:srgbClr val="00ff00"/>
                </a:solidFill>
              </a:rPr>
              <a:t> chirp@400 MHz</a:t>
            </a:r>
            <a:endParaRPr/>
          </a:p>
        </p:txBody>
      </p:sp>
      <p:sp>
        <p:nvSpPr>
          <p:cNvPr id="272" name="TextShape 13"/>
          <p:cNvSpPr txBox="1"/>
          <p:nvPr/>
        </p:nvSpPr>
        <p:spPr>
          <a:xfrm>
            <a:off x="939600" y="6201360"/>
            <a:ext cx="1744560" cy="344880"/>
          </a:xfrm>
          <a:prstGeom prst="rect">
            <a:avLst/>
          </a:prstGeom>
        </p:spPr>
        <p:txBody>
          <a:bodyPr anchor="ctr" bIns="0" lIns="0" rIns="0" tIns="0" wrap="none"/>
          <a:p>
            <a:r>
              <a:rPr lang="en-US" sz="1400"/>
              <a:t>2012-12-16 B1-V</a:t>
            </a:r>
            <a:endParaRPr/>
          </a:p>
        </p:txBody>
      </p:sp>
      <p:sp>
        <p:nvSpPr>
          <p:cNvPr id="273" name="CustomShape 14"/>
          <p:cNvSpPr/>
          <p:nvPr/>
        </p:nvSpPr>
        <p:spPr>
          <a:xfrm>
            <a:off x="1196640" y="4481640"/>
            <a:ext cx="7119360" cy="451800"/>
          </a:xfrm>
          <a:prstGeom prst="rect">
            <a:avLst/>
          </a:prstGeom>
          <a:ln w="36000">
            <a:solidFill>
              <a:srgbClr val="ff0000"/>
            </a:solidFill>
            <a:round/>
          </a:ln>
        </p:spPr>
      </p:sp>
      <p:sp>
        <p:nvSpPr>
          <p:cNvPr id="274" name="Line 15"/>
          <p:cNvSpPr/>
          <p:nvPr/>
        </p:nvSpPr>
        <p:spPr>
          <a:xfrm flipH="1" flipV="1">
            <a:off x="5812920" y="1074600"/>
            <a:ext cx="524880" cy="268560"/>
          </a:xfrm>
          <a:prstGeom prst="line">
            <a:avLst/>
          </a:prstGeom>
          <a:ln w="36000">
            <a:solidFill>
              <a:srgbClr val="00ff00"/>
            </a:solidFill>
            <a:round/>
            <a:tailEnd len="med" type="triangle" w="med"/>
          </a:ln>
        </p:spPr>
      </p:sp>
    </p:spTree>
  </p:cSld>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5" name="CustomShape 1"/>
          <p:cNvSpPr/>
          <p:nvPr/>
        </p:nvSpPr>
        <p:spPr>
          <a:xfrm>
            <a:off x="1884960" y="1934640"/>
            <a:ext cx="5122440" cy="1913040"/>
          </a:xfrm>
          <a:prstGeom prst="rect">
            <a:avLst/>
          </a:prstGeom>
          <a:solidFill>
            <a:srgbClr val="0000ff"/>
          </a:solidFill>
          <a:ln>
            <a:solidFill>
              <a:srgbClr val="0000ff"/>
            </a:solidFill>
          </a:ln>
        </p:spPr>
        <p:txBody>
          <a:bodyPr anchor="ctr" bIns="45000" lIns="90000" rIns="90000" tIns="45000" wrap="none"/>
          <a:p>
            <a:pPr algn="ctr"/>
            <a:r>
              <a:rPr lang="en-US"/>
              <a:t>C)</a:t>
            </a:r>
            <a:endParaRPr/>
          </a:p>
        </p:txBody>
      </p:sp>
      <p:sp>
        <p:nvSpPr>
          <p:cNvPr id="276" name="TextShape 2"/>
          <p:cNvSpPr txBox="1"/>
          <p:nvPr/>
        </p:nvSpPr>
        <p:spPr>
          <a:xfrm>
            <a:off x="914400" y="-360"/>
            <a:ext cx="6400800" cy="685800"/>
          </a:xfrm>
          <a:prstGeom prst="rect">
            <a:avLst/>
          </a:prstGeom>
        </p:spPr>
        <p:txBody>
          <a:bodyPr anchor="ctr" bIns="0" lIns="0" rIns="0" tIns="0" wrap="none"/>
          <a:p>
            <a:r>
              <a:rPr lang="en-US" sz="2000"/>
              <a:t>Digital Data Acquisition System &amp; Post-Processing</a:t>
            </a:r>
            <a:r>
              <a:rPr lang="en-US" sz="2000"/>
              <a:t>
</a:t>
            </a:r>
            <a:r>
              <a:rPr lang="en-US" sz="2000"/>
              <a:t>Time-Domain I/III</a:t>
            </a:r>
            <a:endParaRPr/>
          </a:p>
        </p:txBody>
      </p:sp>
      <p:sp>
        <p:nvSpPr>
          <p:cNvPr id="277" name="TextShape 3"/>
          <p:cNvSpPr txBox="1"/>
          <p:nvPr/>
        </p:nvSpPr>
        <p:spPr>
          <a:xfrm>
            <a:off x="533520" y="840960"/>
            <a:ext cx="8229600" cy="5545800"/>
          </a:xfrm>
          <a:prstGeom prst="rect">
            <a:avLst/>
          </a:prstGeom>
        </p:spPr>
        <p:txBody>
          <a:bodyPr bIns="0" lIns="0" rIns="0" tIns="0" wrap="none"/>
          <a:p>
            <a:pPr>
              <a:lnSpc>
                <a:spcPts val="732"/>
              </a:lnSpc>
              <a:buBlip>
                <a:blip r:embed="rId1"/>
              </a:buBlip>
            </a:pPr>
            <a:r>
              <a:rPr lang="en-US">
                <a:solidFill>
                  <a:srgbClr val="000000"/>
                </a:solidFill>
                <a:latin typeface="Arial"/>
                <a:ea typeface="msgothic"/>
              </a:rPr>
              <a:t>Somewhat orthogonal requirements to be satisfied at the same time:</a:t>
            </a:r>
            <a:endParaRPr/>
          </a:p>
          <a:p>
            <a:pPr lvl="1">
              <a:lnSpc>
                <a:spcPts val="732"/>
              </a:lnSpc>
              <a:buFont typeface="StarSymbol"/>
              <a:buAutoNum type="alphaUcParenR"/>
            </a:pPr>
            <a:r>
              <a:rPr lang="en-US">
                <a:solidFill>
                  <a:srgbClr val="000000"/>
                </a:solidFill>
                <a:latin typeface="Arial"/>
                <a:ea typeface="msgothic"/>
              </a:rPr>
              <a:t>track one bunch over few thousand turns to measure growth times</a:t>
            </a:r>
            <a:endParaRPr/>
          </a:p>
          <a:p>
            <a:pPr lvl="1">
              <a:lnSpc>
                <a:spcPts val="732"/>
              </a:lnSpc>
              <a:buFont typeface="StarSymbol"/>
              <a:buAutoNum type="alphaUcParenR"/>
            </a:pPr>
            <a:r>
              <a:rPr lang="en-US">
                <a:solidFill>
                  <a:srgbClr val="000000"/>
                </a:solidFill>
                <a:latin typeface="Arial"/>
                <a:ea typeface="msgothic"/>
              </a:rPr>
              <a:t>track all bunches to detect/identify type of instability </a:t>
            </a:r>
            <a:endParaRPr/>
          </a:p>
          <a:p>
            <a:pPr lvl="2">
              <a:lnSpc>
                <a:spcPts val="732"/>
              </a:lnSpc>
              <a:buFont typeface="Arial"/>
              <a:buChar char="•"/>
            </a:pPr>
            <a:endParaRPr/>
          </a:p>
          <a:p>
            <a:pPr>
              <a:lnSpc>
                <a:spcPts val="732"/>
              </a:lnSpc>
            </a:pPr>
            <a:r>
              <a:rPr lang="en-US">
                <a:solidFill>
                  <a:srgbClr val="000000"/>
                </a:solidFill>
                <a:latin typeface="Arial"/>
                <a:ea typeface="msgothic"/>
              </a:rPr>
              <a:t> </a:t>
            </a:r>
            <a:endParaRPr/>
          </a:p>
          <a:p>
            <a:pPr>
              <a:lnSpc>
                <a:spcPts val="732"/>
              </a:lnSpc>
            </a:pPr>
            <a:r>
              <a:rPr lang="en-US">
                <a:solidFill>
                  <a:srgbClr val="000000"/>
                </a:solidFill>
                <a:latin typeface="Arial"/>
                <a:ea typeface="msgothic"/>
              </a:rPr>
              <a:t> </a:t>
            </a:r>
            <a:endParaRPr/>
          </a:p>
          <a:p>
            <a:pPr>
              <a:lnSpc>
                <a:spcPts val="732"/>
              </a:lnSpc>
            </a:pPr>
            <a:endParaRPr/>
          </a:p>
          <a:p>
            <a:pPr>
              <a:lnSpc>
                <a:spcPts val="732"/>
              </a:lnSpc>
            </a:pPr>
            <a:endParaRPr/>
          </a:p>
          <a:p>
            <a:pPr>
              <a:lnSpc>
                <a:spcPts val="732"/>
              </a:lnSpc>
            </a:pPr>
            <a:endParaRPr/>
          </a:p>
          <a:p>
            <a:pPr lvl="1">
              <a:lnSpc>
                <a:spcPts val="732"/>
              </a:lnSpc>
              <a:buFont typeface="StarSymbol"/>
              <a:buAutoNum type="alphaUcParenR"/>
            </a:pPr>
            <a:r>
              <a:rPr lang="en-US">
                <a:solidFill>
                  <a:srgbClr val="0000ff"/>
                </a:solidFill>
                <a:latin typeface="Arial"/>
                <a:ea typeface="msgothic"/>
              </a:rPr>
              <a:t>Huge buffers simplify triggering and data selection but also make smart memory management, online and automatic post-processing mandatory</a:t>
            </a:r>
            <a:endParaRPr/>
          </a:p>
          <a:p>
            <a:pPr>
              <a:lnSpc>
                <a:spcPts val="732"/>
              </a:lnSpc>
            </a:pPr>
            <a:r>
              <a:rPr lang="en-US">
                <a:solidFill>
                  <a:srgbClr val="0000ff"/>
                </a:solidFill>
                <a:latin typeface="Arial"/>
                <a:ea typeface="msgothic"/>
              </a:rPr>
              <a:t> </a:t>
            </a:r>
            <a:endParaRPr/>
          </a:p>
          <a:p>
            <a:pPr>
              <a:lnSpc>
                <a:spcPts val="732"/>
              </a:lnSpc>
              <a:buBlip>
                <a:blip r:embed="rId2"/>
              </a:buBlip>
            </a:pPr>
            <a:r>
              <a:rPr lang="en-US">
                <a:solidFill>
                  <a:srgbClr val="000000"/>
                </a:solidFill>
                <a:latin typeface="Arial"/>
                <a:ea typeface="msgothic"/>
              </a:rPr>
              <a:t>Main idea: deploy a acquisition system similar to what is known in aviation as 'flight recorder'</a:t>
            </a:r>
            <a:endParaRPr/>
          </a:p>
          <a:p>
            <a:pPr lvl="1">
              <a:buFont typeface="Arial"/>
              <a:buChar char="–"/>
            </a:pPr>
            <a:r>
              <a:rPr lang="en-US">
                <a:solidFill>
                  <a:srgbClr val="000000"/>
                </a:solidFill>
                <a:latin typeface="Arial"/>
                <a:ea typeface="msgothic"/>
              </a:rPr>
              <a:t>Record every turn &amp; bunch for &gt;10k turns and with bandwidth of 6 GHz</a:t>
            </a:r>
            <a:endParaRPr/>
          </a:p>
          <a:p>
            <a:pPr lvl="1">
              <a:buFont typeface="Arial"/>
              <a:buChar char="–"/>
            </a:pPr>
            <a:r>
              <a:rPr lang="en-US">
                <a:solidFill>
                  <a:srgbClr val="000000"/>
                </a:solidFill>
                <a:latin typeface="Arial"/>
                <a:ea typeface="msgothic"/>
              </a:rPr>
              <a:t>Serves both 'post-mortem' (MP) and study buffer (ABP) requirements</a:t>
            </a:r>
            <a:endParaRPr/>
          </a:p>
        </p:txBody>
      </p:sp>
      <p:sp>
        <p:nvSpPr>
          <p:cNvPr id="278" name="Line 4"/>
          <p:cNvSpPr/>
          <p:nvPr/>
        </p:nvSpPr>
        <p:spPr>
          <a:xfrm>
            <a:off x="1884960" y="3847680"/>
            <a:ext cx="5413680" cy="0"/>
          </a:xfrm>
          <a:prstGeom prst="line">
            <a:avLst/>
          </a:prstGeom>
          <a:ln w="18000">
            <a:solidFill>
              <a:srgbClr val="000000"/>
            </a:solidFill>
            <a:round/>
            <a:tailEnd len="med" type="triangle" w="med"/>
          </a:ln>
        </p:spPr>
        <p:txBody>
          <a:bodyPr anchor="ctr" bIns="54000" lIns="99000" rIns="99000" tIns="54000" wrap="none"/>
          <a:p>
            <a:endParaRPr/>
          </a:p>
          <a:p>
            <a:r>
              <a:rPr lang="en-US"/>
              <a:t>fast axis (20 GS/s) 0 – 89 us    </a:t>
            </a:r>
            <a:endParaRPr/>
          </a:p>
        </p:txBody>
      </p:sp>
      <p:sp>
        <p:nvSpPr>
          <p:cNvPr id="279" name="Line 5"/>
          <p:cNvSpPr/>
          <p:nvPr/>
        </p:nvSpPr>
        <p:spPr>
          <a:xfrm flipV="1">
            <a:off x="1884960" y="1789200"/>
            <a:ext cx="9720" cy="2058480"/>
          </a:xfrm>
          <a:prstGeom prst="line">
            <a:avLst/>
          </a:prstGeom>
          <a:ln w="18000">
            <a:solidFill>
              <a:srgbClr val="000000"/>
            </a:solidFill>
            <a:round/>
            <a:tailEnd len="med" type="triangle" w="med"/>
          </a:ln>
        </p:spPr>
        <p:txBody>
          <a:bodyPr anchor="ctr" bIns="54000" lIns="99000" rIns="99000" tIns="54000" wrap="none"/>
          <a:p>
            <a:r>
              <a:rPr lang="en-US"/>
              <a:t>turns up to 1s   </a:t>
            </a:r>
            <a:endParaRPr/>
          </a:p>
          <a:p>
            <a:endParaRPr/>
          </a:p>
        </p:txBody>
      </p:sp>
      <p:sp>
        <p:nvSpPr>
          <p:cNvPr id="280" name="CustomShape 6"/>
          <p:cNvSpPr/>
          <p:nvPr/>
        </p:nvSpPr>
        <p:spPr>
          <a:xfrm>
            <a:off x="2738880" y="1934640"/>
            <a:ext cx="232560" cy="1913040"/>
          </a:xfrm>
          <a:prstGeom prst="rect">
            <a:avLst/>
          </a:prstGeom>
          <a:solidFill>
            <a:srgbClr val="00ff00"/>
          </a:solidFill>
          <a:ln>
            <a:solidFill>
              <a:srgbClr val="008000"/>
            </a:solidFill>
          </a:ln>
        </p:spPr>
        <p:txBody>
          <a:bodyPr anchor="ctr" bIns="45000" lIns="90000" rIns="90000" tIns="45000" wrap="none"/>
          <a:p>
            <a:pPr algn="ctr"/>
            <a:r>
              <a:rPr lang="en-US"/>
              <a:t>A)</a:t>
            </a:r>
            <a:endParaRPr/>
          </a:p>
        </p:txBody>
      </p:sp>
      <p:sp>
        <p:nvSpPr>
          <p:cNvPr id="281" name="CustomShape 7"/>
          <p:cNvSpPr/>
          <p:nvPr/>
        </p:nvSpPr>
        <p:spPr>
          <a:xfrm>
            <a:off x="1894680" y="3593880"/>
            <a:ext cx="5112720" cy="253080"/>
          </a:xfrm>
          <a:prstGeom prst="rect">
            <a:avLst/>
          </a:prstGeom>
          <a:solidFill>
            <a:srgbClr val="ff950e"/>
          </a:solidFill>
          <a:ln>
            <a:solidFill>
              <a:srgbClr val="008000"/>
            </a:solidFill>
          </a:ln>
        </p:spPr>
        <p:txBody>
          <a:bodyPr anchor="ctr" bIns="45000" lIns="90000" rIns="90000" tIns="45000" wrap="none"/>
          <a:p>
            <a:pPr algn="ctr"/>
            <a:r>
              <a:rPr lang="en-US"/>
              <a:t>B)</a:t>
            </a:r>
            <a:endParaRPr/>
          </a:p>
        </p:txBody>
      </p:sp>
      <p:sp>
        <p:nvSpPr>
          <p:cNvPr id="282" name="TextShape 8"/>
          <p:cNvSpPr txBox="1"/>
          <p:nvPr/>
        </p:nvSpPr>
        <p:spPr>
          <a:xfrm>
            <a:off x="5920200" y="3633840"/>
            <a:ext cx="1171440" cy="290160"/>
          </a:xfrm>
          <a:prstGeom prst="rect">
            <a:avLst/>
          </a:prstGeom>
        </p:spPr>
        <p:txBody>
          <a:bodyPr bIns="45000" lIns="90000" rIns="90000" tIns="45000" wrap="none"/>
          <a:p>
            <a:r>
              <a:rPr lang="en-US" sz="1400"/>
              <a:t>10 MByte/ch</a:t>
            </a:r>
            <a:endParaRPr/>
          </a:p>
        </p:txBody>
      </p:sp>
      <p:sp>
        <p:nvSpPr>
          <p:cNvPr id="283" name="TextShape 9"/>
          <p:cNvSpPr txBox="1"/>
          <p:nvPr/>
        </p:nvSpPr>
        <p:spPr>
          <a:xfrm>
            <a:off x="2741040" y="2901600"/>
            <a:ext cx="1029600" cy="261000"/>
          </a:xfrm>
          <a:prstGeom prst="rect">
            <a:avLst/>
          </a:prstGeom>
        </p:spPr>
        <p:txBody>
          <a:bodyPr bIns="45000" lIns="90000" rIns="90000" tIns="45000" wrap="none"/>
          <a:p>
            <a:r>
              <a:rPr lang="en-US" sz="1200"/>
              <a:t>10 MByte/ch</a:t>
            </a:r>
            <a:endParaRPr/>
          </a:p>
        </p:txBody>
      </p:sp>
      <p:sp>
        <p:nvSpPr>
          <p:cNvPr id="284" name="TextShape 10"/>
          <p:cNvSpPr txBox="1"/>
          <p:nvPr/>
        </p:nvSpPr>
        <p:spPr>
          <a:xfrm>
            <a:off x="5648040" y="1910160"/>
            <a:ext cx="1419840" cy="290160"/>
          </a:xfrm>
          <a:prstGeom prst="rect">
            <a:avLst/>
          </a:prstGeom>
        </p:spPr>
        <p:txBody>
          <a:bodyPr bIns="45000" lIns="90000" rIns="90000" tIns="45000" wrap="none"/>
          <a:p>
            <a:r>
              <a:rPr lang="en-US" sz="1400"/>
              <a:t>32-64 GByte/ch</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5" name="TextShape 1"/>
          <p:cNvSpPr txBox="1"/>
          <p:nvPr/>
        </p:nvSpPr>
        <p:spPr>
          <a:xfrm>
            <a:off x="914400" y="-360"/>
            <a:ext cx="6400800" cy="685800"/>
          </a:xfrm>
          <a:prstGeom prst="rect">
            <a:avLst/>
          </a:prstGeom>
        </p:spPr>
        <p:txBody>
          <a:bodyPr anchor="ctr" bIns="0" lIns="0" rIns="0" tIns="0" wrap="none"/>
          <a:p>
            <a:r>
              <a:rPr lang="en-US" sz="2000"/>
              <a:t>Digital Data Acquisition System &amp; Post-Processing</a:t>
            </a:r>
            <a:r>
              <a:rPr lang="en-US" sz="2000"/>
              <a:t>
</a:t>
            </a:r>
            <a:r>
              <a:rPr lang="en-US" sz="2000"/>
              <a:t>Time-Domain II/III</a:t>
            </a:r>
            <a:endParaRPr/>
          </a:p>
        </p:txBody>
      </p:sp>
      <p:sp>
        <p:nvSpPr>
          <p:cNvPr id="286" name="TextShape 2"/>
          <p:cNvSpPr txBox="1"/>
          <p:nvPr/>
        </p:nvSpPr>
        <p:spPr>
          <a:xfrm>
            <a:off x="533520" y="840960"/>
            <a:ext cx="8229600" cy="5862600"/>
          </a:xfrm>
          <a:prstGeom prst="rect">
            <a:avLst/>
          </a:prstGeom>
        </p:spPr>
        <p:txBody>
          <a:bodyPr bIns="0" lIns="0" rIns="0" tIns="0" wrap="none"/>
          <a:p>
            <a:pPr>
              <a:buBlip>
                <a:blip r:embed="rId1"/>
              </a:buBlip>
            </a:pPr>
            <a:r>
              <a:rPr lang="en-US"/>
              <a:t>A not on Gigabyte Sampling Buffers: The aim is not to systematically process, analyse and store the whole buffer but to allow data-mining in case of instabilities:</a:t>
            </a:r>
            <a:endParaRPr/>
          </a:p>
          <a:p>
            <a:pPr lvl="1">
              <a:buFont typeface="Arial"/>
              <a:buChar char="–"/>
            </a:pPr>
            <a:r>
              <a:rPr lang="en-US"/>
              <a:t>Use-case example 1: Unstable bunches or batches are not known in advance. However, the guilty ones and timing can be identified with e.g. FastBCT and other instruments after the instability occurred </a:t>
            </a:r>
            <a:r>
              <a:rPr lang="en-US"/>
              <a:t>	</a:t>
            </a:r>
            <a:r>
              <a:rPr lang="en-US"/>
              <a:t>	</a:t>
            </a:r>
            <a:r>
              <a:rPr lang="en-US"/>
              <a:t>→ can be used to narrow the range of the data to be retrieved</a:t>
            </a:r>
            <a:endParaRPr/>
          </a:p>
          <a:p>
            <a:endParaRPr/>
          </a:p>
          <a:p>
            <a:pPr lvl="1">
              <a:buFont typeface="Arial"/>
              <a:buChar char="–"/>
            </a:pPr>
            <a:r>
              <a:rPr lang="en-US"/>
              <a:t>Use-case example 2: instrument could be used by several users with different diagnostics indicators at the same, e.g. 'user 1' monitors few bunches over maximum number of turns while 'user 2' acquires the first 500 full turns looking for bunch-by-bunch oscillations but at a reduced sampling frequency.</a:t>
            </a:r>
            <a:endParaRPr/>
          </a:p>
          <a:p>
            <a:endParaRPr/>
          </a:p>
          <a:p>
            <a:pPr lvl="1">
              <a:buFont typeface="Arial"/>
              <a:buChar char="–"/>
            </a:pPr>
            <a:r>
              <a:rPr lang="en-US"/>
              <a:t>Use-case example 3: keep specification open to allow future upgrades and R&amp;D, i.e. present HT monitor was designed to measure Q' but not as instability monitor, larger buffer and bandwidth allowed the exploitation for other beam studies outside the scope during the design.</a:t>
            </a:r>
            <a:endParaRPr/>
          </a:p>
          <a:p>
            <a:pPr>
              <a:buBlip>
                <a:blip r:embed="rId2"/>
              </a:buBlip>
            </a:pP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87" name=""/>
          <p:cNvPicPr/>
          <p:nvPr/>
        </p:nvPicPr>
        <p:blipFill>
          <a:blip r:embed="rId1"/>
          <a:stretch>
            <a:fillRect/>
          </a:stretch>
        </p:blipFill>
        <p:spPr>
          <a:xfrm>
            <a:off x="4113360" y="1594440"/>
            <a:ext cx="4971960" cy="1731240"/>
          </a:xfrm>
          <a:prstGeom prst="rect">
            <a:avLst/>
          </a:prstGeom>
        </p:spPr>
      </p:pic>
      <p:sp>
        <p:nvSpPr>
          <p:cNvPr id="288" name="TextShape 1"/>
          <p:cNvSpPr txBox="1"/>
          <p:nvPr/>
        </p:nvSpPr>
        <p:spPr>
          <a:xfrm>
            <a:off x="914400" y="-360"/>
            <a:ext cx="6400800" cy="685800"/>
          </a:xfrm>
          <a:prstGeom prst="rect">
            <a:avLst/>
          </a:prstGeom>
        </p:spPr>
        <p:txBody>
          <a:bodyPr anchor="ctr" bIns="0" lIns="0" rIns="0" tIns="0" wrap="none"/>
          <a:p>
            <a:r>
              <a:rPr lang="en-US" sz="2000"/>
              <a:t>Digital Data Acquisition System &amp; Post-Processing</a:t>
            </a:r>
            <a:r>
              <a:rPr lang="en-US" sz="2000"/>
              <a:t>
</a:t>
            </a:r>
            <a:r>
              <a:rPr lang="en-US" sz="2000"/>
              <a:t>Time-Domain III/III</a:t>
            </a:r>
            <a:endParaRPr/>
          </a:p>
        </p:txBody>
      </p:sp>
      <p:sp>
        <p:nvSpPr>
          <p:cNvPr id="289" name="TextShape 2"/>
          <p:cNvSpPr txBox="1"/>
          <p:nvPr/>
        </p:nvSpPr>
        <p:spPr>
          <a:xfrm>
            <a:off x="533520" y="840960"/>
            <a:ext cx="8229600" cy="5437080"/>
          </a:xfrm>
          <a:prstGeom prst="rect">
            <a:avLst/>
          </a:prstGeom>
        </p:spPr>
        <p:txBody>
          <a:bodyPr bIns="0" lIns="0" rIns="0" tIns="0" wrap="none"/>
          <a:p>
            <a:pPr>
              <a:buBlip>
                <a:blip r:embed="rId2"/>
              </a:buBlip>
            </a:pPr>
            <a:r>
              <a:rPr lang="en-US"/>
              <a:t>Exploitation using scopes from Agilent, LeCroy and Agilent are time-proven but ultimately limited in available sampling memory, post-processing and reliability of controls integration</a:t>
            </a:r>
            <a:endParaRPr/>
          </a:p>
          <a:p>
            <a:endParaRPr/>
          </a:p>
          <a:p>
            <a:pPr>
              <a:lnSpc>
                <a:spcPts val="732"/>
              </a:lnSpc>
              <a:buBlip>
                <a:blip r:embed="rId3"/>
              </a:buBlip>
            </a:pPr>
            <a:r>
              <a:rPr lang="en-US">
                <a:solidFill>
                  <a:srgbClr val="000000"/>
                </a:solidFill>
                <a:latin typeface="Arial"/>
                <a:ea typeface="msgothic"/>
              </a:rPr>
              <a:t>Interesting new candidate:</a:t>
            </a:r>
            <a:r>
              <a:rPr lang="en-US">
                <a:solidFill>
                  <a:srgbClr val="000000"/>
                </a:solidFill>
                <a:latin typeface="Arial"/>
                <a:ea typeface="msgothic"/>
              </a:rPr>
              <a:t>	</a:t>
            </a:r>
            <a:r>
              <a:rPr lang="en-US">
                <a:solidFill>
                  <a:srgbClr val="000000"/>
                </a:solidFill>
                <a:latin typeface="Arial"/>
                <a:ea typeface="msgothic"/>
              </a:rPr>
              <a:t>	</a:t>
            </a:r>
            <a:r>
              <a:rPr lang="en-US">
                <a:solidFill>
                  <a:srgbClr val="000000"/>
                </a:solidFill>
                <a:latin typeface="Arial"/>
                <a:ea typeface="msgothic"/>
              </a:rPr>
              <a:t>	</a:t>
            </a:r>
            <a:r>
              <a:rPr lang="en-US">
                <a:solidFill>
                  <a:srgbClr val="000000"/>
                </a:solidFill>
                <a:latin typeface="Arial"/>
                <a:ea typeface="msgothic"/>
              </a:rPr>
              <a:t>	</a:t>
            </a:r>
            <a:r>
              <a:rPr lang="en-US">
                <a:solidFill>
                  <a:srgbClr val="000000"/>
                </a:solidFill>
                <a:latin typeface="Arial"/>
                <a:ea typeface="msgothic"/>
              </a:rPr>
              <a:t>	</a:t>
            </a:r>
            <a:r>
              <a:rPr lang="en-US">
                <a:solidFill>
                  <a:srgbClr val="000000"/>
                </a:solidFill>
                <a:latin typeface="Arial"/>
                <a:ea typeface="msgothic"/>
              </a:rPr>
              <a:t>	</a:t>
            </a:r>
            <a:r>
              <a:rPr lang="en-US">
                <a:solidFill>
                  <a:srgbClr val="000000"/>
                </a:solidFill>
                <a:latin typeface="Arial"/>
                <a:ea typeface="msgothic"/>
              </a:rPr>
              <a:t>Guzik's GSA &amp; ADC 6000 Series</a:t>
            </a:r>
            <a:endParaRPr/>
          </a:p>
          <a:p>
            <a:pPr lvl="1">
              <a:lnSpc>
                <a:spcPts val="732"/>
              </a:lnSpc>
              <a:buFont typeface="Arial"/>
              <a:buChar char="–"/>
            </a:pPr>
            <a:r>
              <a:rPr lang="en-US">
                <a:solidFill>
                  <a:srgbClr val="000000"/>
                </a:solidFill>
                <a:latin typeface="Arial"/>
                <a:ea typeface="msgothic"/>
              </a:rPr>
              <a:t>4 (2, 1) channels</a:t>
            </a:r>
            <a:r>
              <a:rPr lang="en-US">
                <a:solidFill>
                  <a:srgbClr val="000000"/>
                </a:solidFill>
                <a:latin typeface="Arial"/>
                <a:ea typeface="msgothic"/>
              </a:rPr>
              <a:t>	</a:t>
            </a:r>
            <a:r>
              <a:rPr lang="en-US">
                <a:solidFill>
                  <a:srgbClr val="000000"/>
                </a:solidFill>
                <a:latin typeface="Arial"/>
                <a:ea typeface="msgothic"/>
              </a:rPr>
              <a:t>	</a:t>
            </a:r>
            <a:r>
              <a:rPr lang="en-US">
                <a:solidFill>
                  <a:srgbClr val="000000"/>
                </a:solidFill>
                <a:latin typeface="Arial"/>
                <a:ea typeface="msgothic"/>
              </a:rPr>
              <a:t>	</a:t>
            </a:r>
            <a:r>
              <a:rPr lang="en-US">
                <a:solidFill>
                  <a:srgbClr val="000000"/>
                </a:solidFill>
                <a:latin typeface="Arial"/>
                <a:ea typeface="msgothic"/>
              </a:rPr>
              <a:t>	</a:t>
            </a:r>
            <a:r>
              <a:rPr lang="en-US">
                <a:solidFill>
                  <a:srgbClr val="000000"/>
                </a:solidFill>
                <a:latin typeface="Arial"/>
                <a:ea typeface="msgothic"/>
              </a:rPr>
              <a:t>	</a:t>
            </a:r>
            <a:r>
              <a:rPr lang="en-US">
                <a:solidFill>
                  <a:srgbClr val="000000"/>
                </a:solidFill>
                <a:latin typeface="Arial"/>
                <a:ea typeface="msgothic"/>
              </a:rPr>
              <a:t>	</a:t>
            </a:r>
            <a:r>
              <a:rPr lang="en-US">
                <a:solidFill>
                  <a:srgbClr val="000000"/>
                </a:solidFill>
                <a:latin typeface="Arial"/>
                <a:ea typeface="msgothic"/>
              </a:rPr>
              <a:t>	</a:t>
            </a:r>
            <a:r>
              <a:rPr lang="en-US">
                <a:solidFill>
                  <a:srgbClr val="000000"/>
                </a:solidFill>
                <a:latin typeface="Arial"/>
                <a:ea typeface="msgothic"/>
              </a:rPr>
              <a:t>@ 4 (6.5/8, 13) GHz</a:t>
            </a:r>
            <a:endParaRPr/>
          </a:p>
          <a:p>
            <a:pPr lvl="1">
              <a:lnSpc>
                <a:spcPts val="732"/>
              </a:lnSpc>
              <a:buFont typeface="Arial"/>
              <a:buChar char="–"/>
            </a:pPr>
            <a:r>
              <a:rPr lang="en-US">
                <a:solidFill>
                  <a:srgbClr val="0000ff"/>
                </a:solidFill>
                <a:latin typeface="Arial"/>
                <a:ea typeface="msgothic"/>
              </a:rPr>
              <a:t>16 (32) GB/ch sampling buffer ↔ monitoring of 1.6 s of beam data!</a:t>
            </a:r>
            <a:endParaRPr/>
          </a:p>
          <a:p>
            <a:pPr lvl="1">
              <a:lnSpc>
                <a:spcPts val="732"/>
              </a:lnSpc>
              <a:buFont typeface="Arial"/>
              <a:buChar char="–"/>
            </a:pPr>
            <a:r>
              <a:rPr lang="en-US">
                <a:solidFill>
                  <a:srgbClr val="000000"/>
                </a:solidFill>
                <a:latin typeface="Arial"/>
                <a:ea typeface="msgothic"/>
              </a:rPr>
              <a:t>Various on-line processing that could be exploited to pre-select data:</a:t>
            </a:r>
            <a:endParaRPr/>
          </a:p>
          <a:p>
            <a:pPr lvl="2">
              <a:lnSpc>
                <a:spcPts val="732"/>
              </a:lnSpc>
              <a:buFont typeface="Arial"/>
              <a:buChar char="•"/>
            </a:pPr>
            <a:r>
              <a:rPr lang="en-US" sz="1600">
                <a:solidFill>
                  <a:srgbClr val="000000"/>
                </a:solidFill>
                <a:latin typeface="Arial"/>
                <a:ea typeface="msgothic"/>
              </a:rPr>
              <a:t>FFT &amp; DFT (per bunch, mag. Average, sub-frequency ranges), rise-time, bunch-width (FWHM), bunch statistics (average, r.m.s., min., max. signal), number of rising/falling edge → possible HT mode detection already in HW?</a:t>
            </a:r>
            <a:endParaRPr/>
          </a:p>
          <a:p>
            <a:pPr lvl="2">
              <a:lnSpc>
                <a:spcPts val="732"/>
              </a:lnSpc>
              <a:buFont typeface="Arial"/>
              <a:buChar char="•"/>
            </a:pPr>
            <a:r>
              <a:rPr lang="en-US">
                <a:solidFill>
                  <a:srgbClr val="000000"/>
                </a:solidFill>
                <a:latin typeface="Arial"/>
                <a:ea typeface="msgothic"/>
              </a:rPr>
              <a:t>Functionality to be explored → tested demo system for evaluation</a:t>
            </a:r>
            <a:endParaRPr/>
          </a:p>
          <a:p>
            <a:pPr>
              <a:buBlip>
                <a:blip r:embed="rId4"/>
              </a:buBlip>
            </a:pPr>
            <a:r>
              <a:rPr lang="en-US">
                <a:solidFill>
                  <a:srgbClr val="000000"/>
                </a:solidFill>
                <a:latin typeface="Arial"/>
                <a:ea typeface="msgothic"/>
              </a:rPr>
              <a:t>System to deployed as part of the PS Ghost&amp;Satellite detection and SPS intra-bunch (head-tail) upgrade as part of the LIU frame-work</a:t>
            </a:r>
            <a:endParaRPr/>
          </a:p>
          <a:p>
            <a:pPr>
              <a:buBlip>
                <a:blip r:embed="rId5"/>
              </a:buBlip>
            </a:pPr>
            <a:r>
              <a:rPr lang="en-US">
                <a:solidFill>
                  <a:srgbClr val="000000"/>
                </a:solidFill>
                <a:latin typeface="Arial"/>
                <a:ea typeface="msgothic"/>
              </a:rPr>
              <a:t>No budget/confirmation for LHC </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0" name="TextShape 1"/>
          <p:cNvSpPr txBox="1"/>
          <p:nvPr/>
        </p:nvSpPr>
        <p:spPr>
          <a:xfrm>
            <a:off x="914400" y="-360"/>
            <a:ext cx="8134560" cy="685800"/>
          </a:xfrm>
          <a:prstGeom prst="rect">
            <a:avLst/>
          </a:prstGeom>
        </p:spPr>
        <p:txBody>
          <a:bodyPr anchor="ctr" bIns="0" lIns="0" rIns="0" tIns="0" wrap="none"/>
          <a:p>
            <a:r>
              <a:rPr lang="en-US"/>
              <a:t>One-Slide on: Continuous Real-Time </a:t>
            </a:r>
            <a:r>
              <a:rPr lang="en-US">
                <a:latin typeface="Arial"/>
                <a:ea typeface="Arial"/>
              </a:rPr>
              <a:t>β</a:t>
            </a:r>
            <a:r>
              <a:rPr lang="en-US"/>
              <a:t>* Squeeze</a:t>
            </a:r>
            <a:r>
              <a:rPr lang="en-US"/>
              <a:t>
</a:t>
            </a:r>
            <a:r>
              <a:rPr lang="en-US"/>
              <a:t>Beam Test going from </a:t>
            </a:r>
            <a:r>
              <a:rPr lang="en-US">
                <a:latin typeface="Arial"/>
                <a:ea typeface="Arial"/>
              </a:rPr>
              <a:t>β</a:t>
            </a:r>
            <a:r>
              <a:rPr lang="en-US"/>
              <a:t>*(IP1) = 11.0 → 10.5→ 10.0 → 11.0 m</a:t>
            </a:r>
            <a:endParaRPr/>
          </a:p>
        </p:txBody>
      </p:sp>
      <p:sp>
        <p:nvSpPr>
          <p:cNvPr id="291" name="TextShape 2"/>
          <p:cNvSpPr txBox="1"/>
          <p:nvPr/>
        </p:nvSpPr>
        <p:spPr>
          <a:xfrm>
            <a:off x="533520" y="840960"/>
            <a:ext cx="8229600" cy="5558760"/>
          </a:xfrm>
          <a:prstGeom prst="rect">
            <a:avLst/>
          </a:prstGeom>
        </p:spPr>
        <p:txBody>
          <a:bodyPr bIns="0" lIns="0" rIns="0" tIns="0" wrap="none"/>
          <a:p>
            <a:pPr>
              <a:lnSpc>
                <a:spcPts val="732"/>
              </a:lnSpc>
              <a:buBlip>
                <a:blip r:embed="rId1"/>
              </a:buBlip>
            </a:pPr>
            <a:r>
              <a:rPr lang="en-US"/>
              <a:t>Aim of this exercise was to probe the feasibility of RT beta* leveling post-LS1</a:t>
            </a:r>
            <a:endParaRPr/>
          </a:p>
          <a:p>
            <a:pPr lvl="1">
              <a:lnSpc>
                <a:spcPts val="732"/>
              </a:lnSpc>
              <a:buFont typeface="Arial"/>
              <a:buChar char="–"/>
            </a:pPr>
            <a:r>
              <a:rPr lang="en-US" sz="1600"/>
              <a:t>mitigate pile-up with 50 ns beams (truly constant luminosity)</a:t>
            </a:r>
            <a:endParaRPr/>
          </a:p>
          <a:p>
            <a:pPr lvl="1">
              <a:lnSpc>
                <a:spcPts val="732"/>
              </a:lnSpc>
              <a:buFont typeface="Arial"/>
              <a:buChar char="–"/>
            </a:pPr>
            <a:r>
              <a:rPr lang="en-US" sz="1600"/>
              <a:t>mitigate beam instabilities issues using head-on beam-beam</a:t>
            </a:r>
            <a:endParaRPr/>
          </a:p>
          <a:p>
            <a:pPr>
              <a:buBlip>
                <a:blip r:embed="rId2"/>
              </a:buBlip>
            </a:pPr>
            <a:r>
              <a:rPr lang="en-US"/>
              <a:t>Allows arbitrary changes (test on 2013-02-10, RS &amp; ML):</a:t>
            </a:r>
            <a:endParaRPr/>
          </a:p>
          <a:p>
            <a:endParaRPr/>
          </a:p>
          <a:p>
            <a:endParaRPr/>
          </a:p>
          <a:p>
            <a:endParaRPr/>
          </a:p>
          <a:p>
            <a:endParaRPr/>
          </a:p>
          <a:p>
            <a:endParaRPr/>
          </a:p>
          <a:p>
            <a:endParaRPr/>
          </a:p>
          <a:p>
            <a:endParaRPr/>
          </a:p>
          <a:p>
            <a:pPr>
              <a:buBlip>
                <a:blip r:embed="rId3"/>
              </a:buBlip>
            </a:pPr>
            <a:r>
              <a:rPr lang="en-US"/>
              <a:t>N.B. naked squeeze in IR1 only with no prior orbit, Q/Q' corrections included. 2</a:t>
            </a:r>
            <a:r>
              <a:rPr lang="en-US"/>
              <a:t>nd</a:t>
            </a:r>
            <a:r>
              <a:rPr lang="en-US"/>
              <a:t>-order feed-down effects on tune and orbit clearly observed. Beam lifetime OK throughout test → to be further studied/explored for after LS-1</a:t>
            </a:r>
            <a:endParaRPr/>
          </a:p>
          <a:p>
            <a:pPr>
              <a:buBlip>
                <a:blip r:embed="rId4"/>
              </a:buBlip>
            </a:pPr>
            <a:r>
              <a:rPr lang="en-US"/>
              <a:t>Implications on orbit, Q/Q' &amp; L-control in particular IR BPM meas. quality</a:t>
            </a:r>
            <a:endParaRPr/>
          </a:p>
        </p:txBody>
      </p:sp>
      <p:pic>
        <p:nvPicPr>
          <p:cNvPr descr="" id="292" name=""/>
          <p:cNvPicPr/>
          <p:nvPr/>
        </p:nvPicPr>
        <p:blipFill>
          <a:blip r:embed="rId5"/>
          <a:stretch>
            <a:fillRect/>
          </a:stretch>
        </p:blipFill>
        <p:spPr>
          <a:xfrm>
            <a:off x="2132280" y="2305080"/>
            <a:ext cx="4830480" cy="2897640"/>
          </a:xfrm>
          <a:prstGeom prst="rect">
            <a:avLst/>
          </a:prstGeom>
        </p:spPr>
      </p:pic>
      <p:sp>
        <p:nvSpPr>
          <p:cNvPr id="293" name="TextShape 3"/>
          <p:cNvSpPr txBox="1"/>
          <p:nvPr/>
        </p:nvSpPr>
        <p:spPr>
          <a:xfrm>
            <a:off x="2591640" y="4434120"/>
            <a:ext cx="4160880" cy="602280"/>
          </a:xfrm>
          <a:prstGeom prst="rect">
            <a:avLst/>
          </a:prstGeom>
        </p:spPr>
        <p:txBody>
          <a:bodyPr bIns="45000" lIns="90000" rIns="90000" tIns="45000" wrap="none"/>
          <a:p>
            <a:r>
              <a:rPr lang="en-US">
                <a:solidFill>
                  <a:srgbClr val="000080"/>
                </a:solidFill>
              </a:rPr>
              <a:t>Requested </a:t>
            </a:r>
            <a:r>
              <a:rPr lang="en-US">
                <a:solidFill>
                  <a:srgbClr val="000080"/>
                </a:solidFill>
                <a:latin typeface="Arial"/>
                <a:ea typeface="Arial"/>
              </a:rPr>
              <a:t>β</a:t>
            </a:r>
            <a:r>
              <a:rPr lang="en-US">
                <a:solidFill>
                  <a:srgbClr val="000080"/>
                </a:solidFill>
                <a:latin typeface="Arial"/>
                <a:ea typeface="Arial"/>
              </a:rPr>
              <a:t>*</a:t>
            </a:r>
            <a:endParaRPr/>
          </a:p>
          <a:p>
            <a:r>
              <a:rPr lang="en-US">
                <a:solidFill>
                  <a:srgbClr val="ff420e"/>
                </a:solidFill>
                <a:latin typeface="Arial"/>
                <a:ea typeface="Arial"/>
              </a:rPr>
              <a:t>Actual </a:t>
            </a:r>
            <a:r>
              <a:rPr lang="en-US">
                <a:solidFill>
                  <a:srgbClr val="ff420e"/>
                </a:solidFill>
                <a:latin typeface="Arial"/>
                <a:ea typeface="Arial"/>
              </a:rPr>
              <a:t>β</a:t>
            </a:r>
            <a:r>
              <a:rPr lang="en-US">
                <a:solidFill>
                  <a:srgbClr val="ff420e"/>
                </a:solidFill>
                <a:latin typeface="Arial"/>
                <a:ea typeface="Arial"/>
              </a:rPr>
              <a:t>*</a:t>
            </a:r>
            <a:r>
              <a:rPr lang="en-US">
                <a:latin typeface="Arial"/>
                <a:ea typeface="Arial"/>
              </a:rPr>
              <a:t> </a:t>
            </a:r>
            <a:r>
              <a:rPr lang="en-US" sz="1000">
                <a:latin typeface="Arial"/>
                <a:ea typeface="Arial"/>
              </a:rPr>
              <a:t>(keeping PC dI/dt and dI</a:t>
            </a:r>
            <a:r>
              <a:rPr lang="en-US" sz="1000">
                <a:latin typeface="Arial"/>
                <a:ea typeface="Arial"/>
              </a:rPr>
              <a:t>2</a:t>
            </a:r>
            <a:r>
              <a:rPr lang="en-US" sz="1000">
                <a:latin typeface="Arial"/>
                <a:ea typeface="Arial"/>
              </a:rPr>
              <a:t>/dt</a:t>
            </a:r>
            <a:r>
              <a:rPr lang="en-US" sz="1000">
                <a:latin typeface="Arial"/>
                <a:ea typeface="Arial"/>
              </a:rPr>
              <a:t>2</a:t>
            </a:r>
            <a:r>
              <a:rPr lang="en-US" sz="1000">
                <a:latin typeface="Arial"/>
                <a:ea typeface="Arial"/>
              </a:rPr>
              <a:t> limits</a:t>
            </a:r>
            <a:endParaRPr/>
          </a:p>
        </p:txBody>
      </p:sp>
      <p:sp>
        <p:nvSpPr>
          <p:cNvPr id="294" name="TextShape 4"/>
          <p:cNvSpPr txBox="1"/>
          <p:nvPr/>
        </p:nvSpPr>
        <p:spPr>
          <a:xfrm>
            <a:off x="2481840" y="2644920"/>
            <a:ext cx="633240" cy="316080"/>
          </a:xfrm>
          <a:prstGeom prst="rect">
            <a:avLst/>
          </a:prstGeom>
        </p:spPr>
        <p:txBody>
          <a:bodyPr bIns="45000" lIns="90000" rIns="90000" tIns="45000" wrap="none"/>
          <a:p>
            <a:r>
              <a:rPr lang="en-US" sz="1600">
                <a:solidFill>
                  <a:srgbClr val="000080"/>
                </a:solidFill>
              </a:rPr>
              <a:t>11 m</a:t>
            </a:r>
            <a:endParaRPr/>
          </a:p>
        </p:txBody>
      </p:sp>
      <p:sp>
        <p:nvSpPr>
          <p:cNvPr id="295" name="TextShape 5"/>
          <p:cNvSpPr txBox="1"/>
          <p:nvPr/>
        </p:nvSpPr>
        <p:spPr>
          <a:xfrm>
            <a:off x="4030200" y="3364920"/>
            <a:ext cx="802440" cy="316080"/>
          </a:xfrm>
          <a:prstGeom prst="rect">
            <a:avLst/>
          </a:prstGeom>
        </p:spPr>
        <p:txBody>
          <a:bodyPr bIns="45000" lIns="90000" rIns="90000" tIns="45000" wrap="none"/>
          <a:p>
            <a:r>
              <a:rPr lang="en-US" sz="1600">
                <a:solidFill>
                  <a:srgbClr val="000080"/>
                </a:solidFill>
              </a:rPr>
              <a:t>10.5 m</a:t>
            </a:r>
            <a:endParaRPr/>
          </a:p>
        </p:txBody>
      </p:sp>
      <p:sp>
        <p:nvSpPr>
          <p:cNvPr id="296" name="TextShape 6"/>
          <p:cNvSpPr txBox="1"/>
          <p:nvPr/>
        </p:nvSpPr>
        <p:spPr>
          <a:xfrm>
            <a:off x="4714560" y="4156920"/>
            <a:ext cx="802440" cy="316080"/>
          </a:xfrm>
          <a:prstGeom prst="rect">
            <a:avLst/>
          </a:prstGeom>
        </p:spPr>
        <p:txBody>
          <a:bodyPr bIns="45000" lIns="90000" rIns="90000" tIns="45000" wrap="none"/>
          <a:p>
            <a:r>
              <a:rPr lang="en-US" sz="1600">
                <a:solidFill>
                  <a:srgbClr val="000080"/>
                </a:solidFill>
              </a:rPr>
              <a:t>10.0 m</a:t>
            </a:r>
            <a:endParaRPr/>
          </a:p>
        </p:txBody>
      </p:sp>
    </p:spTree>
  </p:cSld>
  <p:timing>
    <p:tnLst>
      <p:par>
        <p:cTn dur="indefinite" id="7" nodeType="tmRoot" restart="never">
          <p:childTnLst>
            <p:seq>
              <p:cTn id="8" nodeType="mainSeq">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7" name="TextShape 1"/>
          <p:cNvSpPr txBox="1"/>
          <p:nvPr/>
        </p:nvSpPr>
        <p:spPr>
          <a:xfrm>
            <a:off x="914400" y="-360"/>
            <a:ext cx="8086680" cy="685800"/>
          </a:xfrm>
          <a:prstGeom prst="rect">
            <a:avLst/>
          </a:prstGeom>
        </p:spPr>
        <p:txBody>
          <a:bodyPr anchor="ctr" bIns="0" lIns="0" rIns="0" tIns="0" wrap="none"/>
          <a:p>
            <a:r>
              <a:rPr lang="en-US"/>
              <a:t>One slide on: </a:t>
            </a:r>
            <a:r>
              <a:rPr lang="en-US"/>
              <a:t>
</a:t>
            </a:r>
            <a:r>
              <a:rPr lang="en-US"/>
              <a:t>RF Commutation Switch and LHC BPM Electrical Offset Stability</a:t>
            </a:r>
            <a:endParaRPr/>
          </a:p>
        </p:txBody>
      </p:sp>
      <p:pic>
        <p:nvPicPr>
          <p:cNvPr descr="" id="298" name=""/>
          <p:cNvPicPr/>
          <p:nvPr/>
        </p:nvPicPr>
        <p:blipFill>
          <a:blip r:embed="rId1"/>
          <a:stretch>
            <a:fillRect/>
          </a:stretch>
        </p:blipFill>
        <p:spPr>
          <a:xfrm>
            <a:off x="259200" y="821520"/>
            <a:ext cx="8577720" cy="5572080"/>
          </a:xfrm>
          <a:prstGeom prst="rect">
            <a:avLst/>
          </a:prstGeom>
        </p:spPr>
      </p:pic>
      <p:sp>
        <p:nvSpPr>
          <p:cNvPr id="299" name="Line 2"/>
          <p:cNvSpPr/>
          <p:nvPr/>
        </p:nvSpPr>
        <p:spPr>
          <a:xfrm flipV="1">
            <a:off x="6268680" y="1416600"/>
            <a:ext cx="0" cy="393120"/>
          </a:xfrm>
          <a:prstGeom prst="line">
            <a:avLst/>
          </a:prstGeom>
          <a:ln>
            <a:solidFill>
              <a:srgbClr val="ff0000"/>
            </a:solidFill>
            <a:headEnd len="med" type="triangle" w="med"/>
            <a:tailEnd len="med" type="triangle" w="med"/>
          </a:ln>
        </p:spPr>
      </p:sp>
      <p:sp>
        <p:nvSpPr>
          <p:cNvPr id="300" name="TextShape 3"/>
          <p:cNvSpPr txBox="1"/>
          <p:nvPr/>
        </p:nvSpPr>
        <p:spPr>
          <a:xfrm>
            <a:off x="5392080" y="1453320"/>
            <a:ext cx="933480" cy="302040"/>
          </a:xfrm>
          <a:prstGeom prst="rect">
            <a:avLst/>
          </a:prstGeom>
        </p:spPr>
        <p:txBody>
          <a:bodyPr bIns="45000" lIns="90000" rIns="90000" tIns="45000" wrap="none"/>
          <a:p>
            <a:r>
              <a:rPr lang="en-US" sz="1500">
                <a:solidFill>
                  <a:srgbClr val="ff0000"/>
                </a:solidFill>
              </a:rPr>
              <a:t>~100 um</a:t>
            </a:r>
            <a:endParaRPr/>
          </a:p>
        </p:txBody>
      </p:sp>
      <p:sp>
        <p:nvSpPr>
          <p:cNvPr id="301" name="TextShape 4"/>
          <p:cNvSpPr txBox="1"/>
          <p:nvPr/>
        </p:nvSpPr>
        <p:spPr>
          <a:xfrm>
            <a:off x="6604560" y="1023840"/>
            <a:ext cx="1709280" cy="332640"/>
          </a:xfrm>
          <a:prstGeom prst="rect">
            <a:avLst/>
          </a:prstGeom>
        </p:spPr>
        <p:txBody>
          <a:bodyPr bIns="45000" lIns="90000" rIns="90000" tIns="45000" wrap="none"/>
          <a:p>
            <a:r>
              <a:rPr lang="en-US" sz="1400">
                <a:solidFill>
                  <a:srgbClr val="ff0000"/>
                </a:solidFill>
              </a:rPr>
              <a:t>no sig. T/n</a:t>
            </a:r>
            <a:r>
              <a:rPr lang="en-US" sz="1400">
                <a:solidFill>
                  <a:srgbClr val="ff0000"/>
                </a:solidFill>
              </a:rPr>
              <a:t>b</a:t>
            </a:r>
            <a:r>
              <a:rPr lang="en-US" sz="1400">
                <a:solidFill>
                  <a:srgbClr val="ff0000"/>
                </a:solidFill>
              </a:rPr>
              <a:t> change</a:t>
            </a:r>
            <a:endParaRPr/>
          </a:p>
        </p:txBody>
      </p:sp>
      <p:sp>
        <p:nvSpPr>
          <p:cNvPr id="302" name="TextShape 5"/>
          <p:cNvSpPr txBox="1"/>
          <p:nvPr/>
        </p:nvSpPr>
        <p:spPr>
          <a:xfrm>
            <a:off x="2126520" y="3797280"/>
            <a:ext cx="2218320" cy="274680"/>
          </a:xfrm>
          <a:prstGeom prst="rect">
            <a:avLst/>
          </a:prstGeom>
        </p:spPr>
        <p:txBody>
          <a:bodyPr bIns="45000" lIns="90000" rIns="90000" tIns="45000" wrap="none"/>
          <a:p>
            <a:r>
              <a:rPr lang="en-US" sz="1300"/>
              <a:t>correlation with temperature</a:t>
            </a:r>
            <a:endParaRPr/>
          </a:p>
        </p:txBody>
      </p:sp>
      <p:sp>
        <p:nvSpPr>
          <p:cNvPr id="303" name="TextShape 6"/>
          <p:cNvSpPr txBox="1"/>
          <p:nvPr/>
        </p:nvSpPr>
        <p:spPr>
          <a:xfrm>
            <a:off x="6197400" y="3773880"/>
            <a:ext cx="2390400" cy="274680"/>
          </a:xfrm>
          <a:prstGeom prst="rect">
            <a:avLst/>
          </a:prstGeom>
        </p:spPr>
        <p:txBody>
          <a:bodyPr bIns="45000" lIns="90000" rIns="90000" tIns="45000" wrap="none"/>
          <a:p>
            <a:r>
              <a:rPr lang="en-US" sz="1300"/>
              <a:t>correlation with beam intensity</a:t>
            </a:r>
            <a:endParaRPr/>
          </a:p>
        </p:txBody>
      </p:sp>
      <p:sp>
        <p:nvSpPr>
          <p:cNvPr id="304" name="CustomShape 7"/>
          <p:cNvSpPr/>
          <p:nvPr/>
        </p:nvSpPr>
        <p:spPr>
          <a:xfrm>
            <a:off x="7905600" y="4048560"/>
            <a:ext cx="571680" cy="999720"/>
          </a:xfrm>
          <a:prstGeom prst="rect">
            <a:avLst/>
          </a:prstGeom>
          <a:ln w="36000">
            <a:solidFill>
              <a:srgbClr val="ff0000"/>
            </a:solidFill>
            <a:round/>
          </a:ln>
        </p:spPr>
      </p:sp>
      <p:sp>
        <p:nvSpPr>
          <p:cNvPr id="305" name="TextShape 8"/>
          <p:cNvSpPr txBox="1"/>
          <p:nvPr/>
        </p:nvSpPr>
        <p:spPr>
          <a:xfrm>
            <a:off x="5686200" y="2404440"/>
            <a:ext cx="2895120" cy="817200"/>
          </a:xfrm>
          <a:prstGeom prst="rect">
            <a:avLst/>
          </a:prstGeom>
        </p:spPr>
        <p:txBody>
          <a:bodyPr bIns="45000" lIns="90000" rIns="90000" tIns="45000" wrap="none"/>
          <a:p>
            <a:pPr algn="r"/>
            <a:r>
              <a:rPr lang="en-US" sz="1700">
                <a:solidFill>
                  <a:srgbClr val="008000"/>
                </a:solidFill>
              </a:rPr>
              <a:t>el. Offset BPMSW.1L5.B1-H</a:t>
            </a:r>
            <a:endParaRPr/>
          </a:p>
          <a:p>
            <a:pPr algn="r"/>
            <a:r>
              <a:rPr lang="en-US" sz="1700">
                <a:solidFill>
                  <a:srgbClr val="000000"/>
                </a:solidFill>
              </a:rPr>
              <a:t>DAB Temperature</a:t>
            </a:r>
            <a:endParaRPr/>
          </a:p>
          <a:p>
            <a:pPr algn="r"/>
            <a:r>
              <a:rPr lang="en-US" sz="1700">
                <a:solidFill>
                  <a:srgbClr val="000080"/>
                </a:solidFill>
              </a:rPr>
              <a:t>Beam Intensity</a:t>
            </a:r>
            <a:endParaRPr/>
          </a:p>
        </p:txBody>
      </p:sp>
      <p:sp>
        <p:nvSpPr>
          <p:cNvPr id="306" name="TextShape 9"/>
          <p:cNvSpPr txBox="1"/>
          <p:nvPr/>
        </p:nvSpPr>
        <p:spPr>
          <a:xfrm>
            <a:off x="2126520" y="3797640"/>
            <a:ext cx="2218320" cy="274680"/>
          </a:xfrm>
          <a:prstGeom prst="rect">
            <a:avLst/>
          </a:prstGeom>
        </p:spPr>
        <p:txBody>
          <a:bodyPr bIns="45000" lIns="90000" rIns="90000" tIns="45000" wrap="none"/>
          <a:p>
            <a:r>
              <a:rPr lang="en-US" sz="1300"/>
              <a:t>correlation with temperature</a:t>
            </a:r>
            <a:endParaRPr/>
          </a:p>
        </p:txBody>
      </p:sp>
    </p:spTree>
  </p:cSld>
  <p:timing>
    <p:tnLst>
      <p:par>
        <p:cTn dur="indefinite" id="9" nodeType="tmRoot" restart="never">
          <p:childTnLst>
            <p:seq>
              <p:cTn id="10" nodeType="mainSeq">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TextShape 1"/>
          <p:cNvSpPr txBox="1"/>
          <p:nvPr/>
        </p:nvSpPr>
        <p:spPr>
          <a:xfrm>
            <a:off x="914400" y="0"/>
            <a:ext cx="6400800" cy="685800"/>
          </a:xfrm>
          <a:prstGeom prst="rect">
            <a:avLst/>
          </a:prstGeom>
        </p:spPr>
        <p:txBody>
          <a:bodyPr anchor="ctr" bIns="0" lIns="0" rIns="0" tIns="0" wrap="none"/>
          <a:p>
            <a:r>
              <a:rPr lang="en-US"/>
              <a:t>Motivation/Context</a:t>
            </a:r>
            <a:endParaRPr/>
          </a:p>
        </p:txBody>
      </p:sp>
      <p:sp>
        <p:nvSpPr>
          <p:cNvPr id="84" name="TextShape 2"/>
          <p:cNvSpPr txBox="1"/>
          <p:nvPr/>
        </p:nvSpPr>
        <p:spPr>
          <a:xfrm>
            <a:off x="533160" y="840600"/>
            <a:ext cx="8229600" cy="5500440"/>
          </a:xfrm>
          <a:prstGeom prst="rect">
            <a:avLst/>
          </a:prstGeom>
        </p:spPr>
        <p:txBody>
          <a:bodyPr bIns="0" lIns="0" rIns="0" tIns="0" wrap="none"/>
          <a:p>
            <a:pPr>
              <a:lnSpc>
                <a:spcPts val="732"/>
              </a:lnSpc>
              <a:buBlip>
                <a:blip r:embed="rId1"/>
              </a:buBlip>
            </a:pPr>
            <a:r>
              <a:rPr lang="en-US">
                <a:solidFill>
                  <a:srgbClr val="0000ff"/>
                </a:solidFill>
                <a:latin typeface="Arial"/>
                <a:ea typeface="msgothic"/>
              </a:rPr>
              <a:t>2012 LHC operation indicated potential luminosity-performance limitations</a:t>
            </a:r>
            <a:r>
              <a:rPr lang="en-US">
                <a:solidFill>
                  <a:srgbClr val="000000"/>
                </a:solidFill>
                <a:latin typeface="Arial"/>
                <a:ea typeface="msgothic"/>
              </a:rPr>
              <a:t>:</a:t>
            </a:r>
            <a:endParaRPr/>
          </a:p>
          <a:p>
            <a:pPr lvl="1">
              <a:lnSpc>
                <a:spcPts val="732"/>
              </a:lnSpc>
              <a:buFont typeface="Arial"/>
              <a:buChar char="–"/>
            </a:pPr>
            <a:r>
              <a:rPr lang="en-US" sz="1600">
                <a:solidFill>
                  <a:srgbClr val="000000"/>
                </a:solidFill>
                <a:latin typeface="Arial"/>
                <a:ea typeface="msgothic"/>
              </a:rPr>
              <a:t>Max. bunch charge n</a:t>
            </a:r>
            <a:r>
              <a:rPr lang="en-US" sz="1600">
                <a:solidFill>
                  <a:srgbClr val="000000"/>
                </a:solidFill>
                <a:latin typeface="Arial"/>
                <a:ea typeface="msgothic"/>
              </a:rPr>
              <a:t>b </a:t>
            </a:r>
            <a:r>
              <a:rPr lang="en-US" sz="1600">
                <a:solidFill>
                  <a:srgbClr val="000000"/>
                </a:solidFill>
                <a:latin typeface="Arial"/>
                <a:ea typeface="msgothic"/>
              </a:rPr>
              <a:t>&gt; 1.7</a:t>
            </a:r>
            <a:r>
              <a:rPr lang="en-US" sz="1600">
                <a:solidFill>
                  <a:srgbClr val="000000"/>
                </a:solidFill>
                <a:latin typeface="Arial"/>
                <a:ea typeface="Arial"/>
              </a:rPr>
              <a:t>·</a:t>
            </a:r>
            <a:r>
              <a:rPr lang="en-US" sz="1600">
                <a:solidFill>
                  <a:srgbClr val="000000"/>
                </a:solidFill>
                <a:latin typeface="Arial"/>
                <a:ea typeface="msgothic"/>
              </a:rPr>
              <a:t>10</a:t>
            </a:r>
            <a:r>
              <a:rPr lang="en-US" sz="1600">
                <a:solidFill>
                  <a:srgbClr val="000000"/>
                </a:solidFill>
                <a:latin typeface="Arial"/>
                <a:ea typeface="msgothic"/>
              </a:rPr>
              <a:t>11 </a:t>
            </a:r>
            <a:r>
              <a:rPr lang="en-US" sz="1600">
                <a:solidFill>
                  <a:srgbClr val="000000"/>
                </a:solidFill>
                <a:latin typeface="Arial"/>
                <a:ea typeface="msgothic"/>
              </a:rPr>
              <a:t>ppb (50 ns operation)</a:t>
            </a:r>
            <a:r>
              <a:rPr lang="en-US" sz="1600">
                <a:solidFill>
                  <a:srgbClr val="000000"/>
                </a:solidFill>
                <a:latin typeface="Arial"/>
                <a:ea typeface="msgothic"/>
              </a:rPr>
              <a:t>	</a:t>
            </a:r>
            <a:r>
              <a:rPr lang="en-US" sz="1600">
                <a:solidFill>
                  <a:srgbClr val="000000"/>
                </a:solidFill>
                <a:latin typeface="Arial"/>
                <a:ea typeface="msgothic"/>
              </a:rPr>
              <a:t>	</a:t>
            </a:r>
            <a:r>
              <a:rPr lang="en-US" sz="1600">
                <a:solidFill>
                  <a:srgbClr val="000000"/>
                </a:solidFill>
                <a:latin typeface="Arial"/>
                <a:ea typeface="msgothic"/>
              </a:rPr>
              <a:t>	</a:t>
            </a:r>
            <a:r>
              <a:rPr lang="en-US" sz="1600">
                <a:solidFill>
                  <a:srgbClr val="000000"/>
                </a:solidFill>
                <a:latin typeface="Arial"/>
                <a:ea typeface="msgothic"/>
              </a:rPr>
              <a:t>→ intra-bunch instabilities during RAMP &amp; ADJUST (IP8 bunches)</a:t>
            </a:r>
            <a:endParaRPr/>
          </a:p>
          <a:p>
            <a:pPr lvl="1">
              <a:lnSpc>
                <a:spcPts val="732"/>
              </a:lnSpc>
              <a:buFont typeface="Arial"/>
              <a:buChar char="–"/>
            </a:pPr>
            <a:r>
              <a:rPr lang="en-US" sz="1600">
                <a:solidFill>
                  <a:srgbClr val="000000"/>
                </a:solidFill>
                <a:latin typeface="Arial"/>
                <a:ea typeface="msgothic"/>
              </a:rPr>
              <a:t>Max. beam intensity (25 ns operation) → e-cloud &amp; bunch-by-bunch instabilities</a:t>
            </a:r>
            <a:endParaRPr/>
          </a:p>
          <a:p>
            <a:pPr lvl="1">
              <a:lnSpc>
                <a:spcPts val="732"/>
              </a:lnSpc>
              <a:buFont typeface="Arial"/>
              <a:buChar char="–"/>
            </a:pPr>
            <a:r>
              <a:rPr lang="en-US" sz="1600">
                <a:solidFill>
                  <a:srgbClr val="000000"/>
                </a:solidFill>
                <a:latin typeface="Arial"/>
                <a:ea typeface="msgothic"/>
              </a:rPr>
              <a:t>Min. crossing angle (limits min </a:t>
            </a:r>
            <a:r>
              <a:rPr lang="en-US" sz="1600">
                <a:solidFill>
                  <a:srgbClr val="000000"/>
                </a:solidFill>
                <a:latin typeface="Arial"/>
                <a:ea typeface="Arial"/>
              </a:rPr>
              <a:t>β</a:t>
            </a:r>
            <a:r>
              <a:rPr lang="en-US" sz="1600">
                <a:solidFill>
                  <a:srgbClr val="000000"/>
                </a:solidFill>
                <a:latin typeface="Arial"/>
                <a:ea typeface="Arial"/>
              </a:rPr>
              <a:t>*) → long-range beam-beam for &lt;~9</a:t>
            </a:r>
            <a:r>
              <a:rPr lang="en-US" sz="1600">
                <a:solidFill>
                  <a:srgbClr val="000000"/>
                </a:solidFill>
                <a:latin typeface="Arial"/>
                <a:ea typeface="Arial"/>
              </a:rPr>
              <a:t>σ </a:t>
            </a:r>
            <a:r>
              <a:rPr lang="en-US" sz="1600">
                <a:solidFill>
                  <a:srgbClr val="000000"/>
                </a:solidFill>
                <a:latin typeface="Arial"/>
                <a:ea typeface="Arial"/>
              </a:rPr>
              <a:t>separation</a:t>
            </a:r>
            <a:endParaRPr/>
          </a:p>
          <a:p>
            <a:pPr>
              <a:lnSpc>
                <a:spcPts val="732"/>
              </a:lnSpc>
              <a:buBlip>
                <a:blip r:embed="rId2"/>
              </a:buBlip>
            </a:pPr>
            <a:r>
              <a:rPr lang="en-US">
                <a:solidFill>
                  <a:srgbClr val="0000ff"/>
                </a:solidFill>
                <a:latin typeface="Arial"/>
                <a:ea typeface="msgothic"/>
              </a:rPr>
              <a:t>After LS1, LHC will operate at increased beam intensities and energy for which these effects are expected to become more important → need better diagnostics to understand, improve and mitigate these effects if we want to maintain/improve the present luminosity performance</a:t>
            </a:r>
            <a:r>
              <a:rPr lang="en-US">
                <a:solidFill>
                  <a:srgbClr val="000000"/>
                </a:solidFill>
                <a:latin typeface="Arial"/>
                <a:ea typeface="msgothic"/>
              </a:rPr>
              <a:t>, e.g. among others:</a:t>
            </a:r>
            <a:endParaRPr/>
          </a:p>
          <a:p>
            <a:pPr lvl="1">
              <a:lnSpc>
                <a:spcPts val="732"/>
              </a:lnSpc>
              <a:buFont typeface="Arial"/>
              <a:buChar char="–"/>
            </a:pPr>
            <a:r>
              <a:rPr lang="en-US">
                <a:solidFill>
                  <a:srgbClr val="000000"/>
                </a:solidFill>
                <a:latin typeface="Arial"/>
                <a:ea typeface="msgothic"/>
              </a:rPr>
              <a:t>Long-range beam-beam compensator (BBC) </a:t>
            </a:r>
            <a:r>
              <a:rPr lang="en-US">
                <a:solidFill>
                  <a:srgbClr val="000000"/>
                </a:solidFill>
                <a:latin typeface="Arial"/>
                <a:ea typeface="msgothic"/>
              </a:rPr>
              <a:t>	</a:t>
            </a:r>
            <a:r>
              <a:rPr lang="en-US">
                <a:solidFill>
                  <a:srgbClr val="000000"/>
                </a:solidFill>
                <a:latin typeface="Arial"/>
                <a:ea typeface="msgothic"/>
              </a:rPr>
              <a:t>	</a:t>
            </a:r>
            <a:r>
              <a:rPr lang="en-US">
                <a:solidFill>
                  <a:srgbClr val="000000"/>
                </a:solidFill>
                <a:latin typeface="Arial"/>
                <a:ea typeface="msgothic"/>
              </a:rPr>
              <a:t>	</a:t>
            </a:r>
            <a:r>
              <a:rPr lang="en-US">
                <a:solidFill>
                  <a:srgbClr val="000000"/>
                </a:solidFill>
                <a:latin typeface="Arial"/>
                <a:ea typeface="msgothic"/>
              </a:rPr>
              <a:t>	</a:t>
            </a:r>
            <a:r>
              <a:rPr lang="en-US" sz="1600">
                <a:solidFill>
                  <a:srgbClr val="000000"/>
                </a:solidFill>
                <a:latin typeface="Arial"/>
                <a:ea typeface="msgothic"/>
              </a:rPr>
              <a:t>→ Prototype installation in IR1 &amp; 5 during or shortly after LS1</a:t>
            </a:r>
            <a:endParaRPr/>
          </a:p>
          <a:p>
            <a:pPr lvl="1">
              <a:lnSpc>
                <a:spcPts val="732"/>
              </a:lnSpc>
              <a:buFont typeface="Arial"/>
              <a:buChar char="–"/>
            </a:pPr>
            <a:r>
              <a:rPr lang="en-US">
                <a:solidFill>
                  <a:srgbClr val="000000"/>
                </a:solidFill>
                <a:latin typeface="Arial"/>
                <a:ea typeface="msgothic"/>
              </a:rPr>
              <a:t>Inter- and intra-bunch beam diagnostics</a:t>
            </a:r>
            <a:endParaRPr/>
          </a:p>
          <a:p>
            <a:pPr lvl="2">
              <a:lnSpc>
                <a:spcPts val="732"/>
              </a:lnSpc>
              <a:buFont typeface="Arial"/>
              <a:buChar char="•"/>
            </a:pPr>
            <a:r>
              <a:rPr lang="en-US">
                <a:solidFill>
                  <a:srgbClr val="000000"/>
                </a:solidFill>
                <a:latin typeface="Arial"/>
                <a:ea typeface="msgothic"/>
              </a:rPr>
              <a:t>Multiband-Instability-Monitor (MIM)</a:t>
            </a:r>
            <a:endParaRPr/>
          </a:p>
          <a:p>
            <a:pPr lvl="3">
              <a:lnSpc>
                <a:spcPct val="100000"/>
              </a:lnSpc>
              <a:buFont typeface="Arial"/>
              <a:buChar char="–"/>
            </a:pPr>
            <a:r>
              <a:rPr lang="en-US" sz="1600">
                <a:solidFill>
                  <a:srgbClr val="000000"/>
                </a:solidFill>
                <a:latin typeface="Arial"/>
                <a:ea typeface="msgothic"/>
              </a:rPr>
              <a:t>Detect and identify instabilities during the onset</a:t>
            </a:r>
            <a:endParaRPr/>
          </a:p>
          <a:p>
            <a:pPr lvl="3">
              <a:lnSpc>
                <a:spcPct val="100000"/>
              </a:lnSpc>
              <a:buFont typeface="Arial"/>
              <a:buChar char="–"/>
            </a:pPr>
            <a:r>
              <a:rPr lang="en-US" sz="1600">
                <a:solidFill>
                  <a:srgbClr val="000000"/>
                </a:solidFill>
                <a:latin typeface="Arial"/>
                <a:ea typeface="msgothic"/>
              </a:rPr>
              <a:t>Quantify effective beam stability margin under safe conditions</a:t>
            </a:r>
            <a:endParaRPr/>
          </a:p>
          <a:p>
            <a:pPr lvl="2">
              <a:lnSpc>
                <a:spcPts val="732"/>
              </a:lnSpc>
              <a:buFont typeface="Arial"/>
              <a:buChar char="•"/>
            </a:pPr>
            <a:r>
              <a:rPr lang="en-US">
                <a:solidFill>
                  <a:srgbClr val="000000"/>
                </a:solidFill>
                <a:latin typeface="Arial"/>
                <a:ea typeface="msgothic"/>
              </a:rPr>
              <a:t>Wide-band acquisition with ultra-large buffer (&gt;10k turns@20 GS/s)</a:t>
            </a:r>
            <a:endParaRPr/>
          </a:p>
          <a:p>
            <a:pPr lvl="3">
              <a:lnSpc>
                <a:spcPct val="100000"/>
              </a:lnSpc>
              <a:buFont typeface="Arial"/>
              <a:buChar char="–"/>
            </a:pPr>
            <a:r>
              <a:rPr lang="en-US" sz="1600">
                <a:solidFill>
                  <a:srgbClr val="000000"/>
                </a:solidFill>
                <a:latin typeface="Arial"/>
                <a:ea typeface="msgothic"/>
              </a:rPr>
              <a:t>idea similar to aviation industry's 'flight-recorder'</a:t>
            </a:r>
            <a:endParaRPr/>
          </a:p>
          <a:p>
            <a:pPr lvl="1">
              <a:lnSpc>
                <a:spcPts val="732"/>
              </a:lnSpc>
              <a:buFont typeface="Arial"/>
              <a:buChar char="–"/>
            </a:pPr>
            <a:r>
              <a:rPr lang="en-US">
                <a:solidFill>
                  <a:srgbClr val="000000"/>
                </a:solidFill>
                <a:latin typeface="Arial"/>
                <a:ea typeface="msgothic"/>
              </a:rPr>
              <a:t>New ultra-wide-band pick-up designs (&gt;12 GHz)</a:t>
            </a:r>
            <a:endParaRPr/>
          </a:p>
          <a:p>
            <a:pPr lvl="2">
              <a:lnSpc>
                <a:spcPts val="732"/>
              </a:lnSpc>
              <a:buFont typeface="Arial"/>
              <a:buChar char="•"/>
            </a:pPr>
            <a:r>
              <a:rPr lang="en-US" sz="1600">
                <a:solidFill>
                  <a:srgbClr val="000000"/>
                </a:solidFill>
                <a:latin typeface="Arial"/>
                <a:ea typeface="msgothic"/>
              </a:rPr>
              <a:t>Electro-optical and synchrotron-light based BPM (initial prototype at SPS)</a:t>
            </a:r>
            <a:endParaRPr/>
          </a:p>
          <a:p>
            <a:pPr>
              <a:lnSpc>
                <a:spcPts val="732"/>
              </a:lnSpc>
              <a:buBlip>
                <a:blip r:embed="rId3"/>
              </a:buBlip>
            </a:pPr>
            <a:r>
              <a:rPr lang="en-US">
                <a:solidFill>
                  <a:srgbClr val="000000"/>
                </a:solidFill>
                <a:latin typeface="Arial"/>
                <a:ea typeface="msgothic"/>
              </a:rPr>
              <a:t>Add. developments on the RT-FBs and continous beta* squeeze affecting BI</a:t>
            </a:r>
            <a:endParaRPr/>
          </a:p>
          <a:p>
            <a:pPr lvl="1">
              <a:lnSpc>
                <a:spcPts val="732"/>
              </a:lnSpc>
              <a:buFont typeface="Arial"/>
              <a:buChar char="–"/>
            </a:pPr>
            <a:r>
              <a:rPr lang="en-US" sz="1600">
                <a:solidFill>
                  <a:srgbClr val="000000"/>
                </a:solidFill>
                <a:latin typeface="Arial"/>
                <a:ea typeface="msgothic"/>
              </a:rPr>
              <a:t>Lumi-levelling, RF commutation switches for BPMSWs, + some smaller items</a:t>
            </a:r>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5" name="TextShape 1"/>
          <p:cNvSpPr txBox="1"/>
          <p:nvPr/>
        </p:nvSpPr>
        <p:spPr>
          <a:xfrm>
            <a:off x="914400" y="0"/>
            <a:ext cx="7133040" cy="685800"/>
          </a:xfrm>
          <a:prstGeom prst="rect">
            <a:avLst/>
          </a:prstGeom>
        </p:spPr>
        <p:txBody>
          <a:bodyPr anchor="ctr" bIns="0" lIns="0" rIns="0" tIns="0" wrap="none"/>
          <a:p>
            <a:r>
              <a:rPr lang="en-US"/>
              <a:t>Long-Range Beam-Beam Compensator Prototype I/II</a:t>
            </a:r>
            <a:endParaRPr/>
          </a:p>
        </p:txBody>
      </p:sp>
      <p:sp>
        <p:nvSpPr>
          <p:cNvPr id="86" name="TextShape 2"/>
          <p:cNvSpPr txBox="1"/>
          <p:nvPr/>
        </p:nvSpPr>
        <p:spPr>
          <a:xfrm>
            <a:off x="533160" y="840600"/>
            <a:ext cx="8229600" cy="5437080"/>
          </a:xfrm>
          <a:prstGeom prst="rect">
            <a:avLst/>
          </a:prstGeom>
        </p:spPr>
        <p:txBody>
          <a:bodyPr bIns="0" lIns="0" rIns="0" tIns="0" wrap="none"/>
          <a:p>
            <a:pPr>
              <a:buBlip>
                <a:blip r:embed="rId1"/>
              </a:buBlip>
            </a:pPr>
            <a:r>
              <a:rPr lang="en-US"/>
              <a:t>Targe</a:t>
            </a:r>
            <a:r>
              <a:rPr lang="en-US"/>
              <a:t>t prototype installation in IR1 &amp; 5 during or shortly after LS1 (B1 only)</a:t>
            </a:r>
            <a:endParaRPr/>
          </a:p>
          <a:p>
            <a:pPr lvl="1">
              <a:buFont typeface="Arial"/>
              <a:buChar char="–"/>
            </a:pPr>
            <a:r>
              <a:rPr lang="en-US">
                <a:solidFill>
                  <a:srgbClr val="000000"/>
                </a:solidFill>
                <a:latin typeface="Arial"/>
                <a:ea typeface="msgothic"/>
              </a:rPr>
              <a:t>BBC.B1-H replacing TCL.xR1.B1 &amp; BBC.B1-V replacing TCT(P).xL5.B1</a:t>
            </a:r>
            <a:endParaRPr/>
          </a:p>
          <a:p>
            <a:endParaRPr/>
          </a:p>
          <a:p>
            <a:endParaRPr/>
          </a:p>
          <a:p>
            <a:endParaRPr/>
          </a:p>
          <a:p>
            <a:endParaRPr/>
          </a:p>
          <a:p>
            <a:pPr>
              <a:buBlip>
                <a:blip r:embed="rId2"/>
              </a:buBlip>
            </a:pPr>
            <a:r>
              <a:rPr lang="en-US"/>
              <a:t>Acceptable compromise between function, MP, engineering &amp; schedule</a:t>
            </a:r>
            <a:endParaRPr/>
          </a:p>
          <a:p>
            <a:pPr>
              <a:buBlip>
                <a:blip r:embed="rId3"/>
              </a:buBlip>
            </a:pPr>
            <a:r>
              <a:rPr lang="en-US">
                <a:solidFill>
                  <a:srgbClr val="000000"/>
                </a:solidFill>
                <a:latin typeface="Arial"/>
                <a:ea typeface="msgothic"/>
              </a:rPr>
              <a:t>Wire-in-Jaw Design replacing TCTP/TCL... </a:t>
            </a:r>
            <a:endParaRPr/>
          </a:p>
          <a:p>
            <a:pPr lvl="1">
              <a:buFont typeface="Arial"/>
              <a:buChar char="–"/>
            </a:pPr>
            <a:r>
              <a:rPr lang="en-US">
                <a:solidFill>
                  <a:srgbClr val="000000"/>
                </a:solidFill>
                <a:latin typeface="Arial"/>
                <a:ea typeface="msgothic"/>
              </a:rPr>
              <a:t>minimises the MP risk w.r.t. asynchronous dumps,</a:t>
            </a:r>
            <a:endParaRPr/>
          </a:p>
          <a:p>
            <a:pPr lvl="1">
              <a:buFont typeface="Arial"/>
              <a:buChar char="–"/>
            </a:pPr>
            <a:r>
              <a:rPr lang="en-US">
                <a:solidFill>
                  <a:srgbClr val="000000"/>
                </a:solidFill>
                <a:latin typeface="Arial"/>
                <a:ea typeface="msgothic"/>
              </a:rPr>
              <a:t>reuses collimation infrastructure, and</a:t>
            </a:r>
            <a:endParaRPr/>
          </a:p>
          <a:p>
            <a:pPr lvl="1">
              <a:buFont typeface="Arial"/>
              <a:buChar char="–"/>
            </a:pPr>
            <a:r>
              <a:rPr lang="en-US">
                <a:solidFill>
                  <a:srgbClr val="000000"/>
                </a:solidFill>
                <a:latin typeface="Arial"/>
                <a:ea typeface="msgothic"/>
              </a:rPr>
              <a:t>allows testing with nom. (/ATS) optics</a:t>
            </a:r>
            <a:endParaRPr/>
          </a:p>
          <a:p>
            <a:pPr>
              <a:buBlip>
                <a:blip r:embed="rId4"/>
              </a:buBlip>
            </a:pPr>
            <a:r>
              <a:rPr lang="en-US">
                <a:solidFill>
                  <a:srgbClr val="000000"/>
                </a:solidFill>
                <a:latin typeface="Arial"/>
                <a:ea typeface="msgothic"/>
              </a:rPr>
              <a:t>March'13 integration &amp; cooling proof-of-concept</a:t>
            </a:r>
            <a:endParaRPr/>
          </a:p>
          <a:p>
            <a:pPr>
              <a:buBlip>
                <a:blip r:embed="rId5"/>
              </a:buBlip>
            </a:pPr>
            <a:r>
              <a:rPr lang="en-US">
                <a:solidFill>
                  <a:srgbClr val="000000"/>
                </a:solidFill>
                <a:latin typeface="Arial"/>
                <a:ea typeface="msgothic"/>
              </a:rPr>
              <a:t>BBC-TCTP integration to start soon </a:t>
            </a:r>
            <a:r>
              <a:rPr lang="en-US">
                <a:solidFill>
                  <a:srgbClr val="000000"/>
                </a:solidFill>
                <a:latin typeface="Arial"/>
                <a:ea typeface="msgothic"/>
              </a:rPr>
              <a:t>	</a:t>
            </a:r>
            <a:r>
              <a:rPr lang="en-US">
                <a:solidFill>
                  <a:srgbClr val="000000"/>
                </a:solidFill>
                <a:latin typeface="Arial"/>
                <a:ea typeface="msgothic"/>
              </a:rPr>
              <a:t>	</a:t>
            </a:r>
            <a:r>
              <a:rPr lang="en-US">
                <a:solidFill>
                  <a:srgbClr val="000000"/>
                </a:solidFill>
                <a:latin typeface="Arial"/>
                <a:ea typeface="msgothic"/>
              </a:rPr>
              <a:t>	</a:t>
            </a:r>
            <a:r>
              <a:rPr lang="en-US">
                <a:solidFill>
                  <a:srgbClr val="000000"/>
                </a:solidFill>
                <a:latin typeface="Arial"/>
                <a:ea typeface="msgothic"/>
              </a:rPr>
              <a:t>	</a:t>
            </a:r>
            <a:r>
              <a:rPr lang="en-US">
                <a:solidFill>
                  <a:srgbClr val="000000"/>
                </a:solidFill>
                <a:latin typeface="Arial"/>
                <a:ea typeface="msgothic"/>
              </a:rPr>
              <a:t>	</a:t>
            </a:r>
            <a:r>
              <a:rPr lang="en-US">
                <a:solidFill>
                  <a:srgbClr val="0000ff"/>
                </a:solidFill>
                <a:latin typeface="Arial"/>
                <a:ea typeface="msgothic"/>
              </a:rPr>
              <a:t>→ aim to be ready by the end or shortly after LS-1</a:t>
            </a:r>
            <a:endParaRPr/>
          </a:p>
        </p:txBody>
      </p:sp>
      <p:pic>
        <p:nvPicPr>
          <p:cNvPr descr="" id="87" name=""/>
          <p:cNvPicPr/>
          <p:nvPr/>
        </p:nvPicPr>
        <p:blipFill>
          <a:blip r:embed="rId6"/>
          <a:stretch>
            <a:fillRect/>
          </a:stretch>
        </p:blipFill>
        <p:spPr>
          <a:xfrm>
            <a:off x="385560" y="1653840"/>
            <a:ext cx="8487000" cy="1349640"/>
          </a:xfrm>
          <a:prstGeom prst="rect">
            <a:avLst/>
          </a:prstGeom>
        </p:spPr>
      </p:pic>
      <p:pic>
        <p:nvPicPr>
          <p:cNvPr descr="" id="88" name="Picture 4"/>
          <p:cNvPicPr/>
          <p:nvPr/>
        </p:nvPicPr>
        <p:blipFill>
          <a:blip r:embed="rId7"/>
          <a:stretch>
            <a:fillRect/>
          </a:stretch>
        </p:blipFill>
        <p:spPr>
          <a:xfrm>
            <a:off x="6796080" y="3611520"/>
            <a:ext cx="2347920" cy="2419920"/>
          </a:xfrm>
          <a:prstGeom prst="rect">
            <a:avLst/>
          </a:prstGeom>
        </p:spPr>
      </p:pic>
      <p:sp>
        <p:nvSpPr>
          <p:cNvPr id="89" name="CustomShape 3"/>
          <p:cNvSpPr/>
          <p:nvPr/>
        </p:nvSpPr>
        <p:spPr>
          <a:xfrm>
            <a:off x="7084800" y="4784760"/>
            <a:ext cx="106920" cy="106920"/>
          </a:xfrm>
          <a:prstGeom prst="ellipse">
            <a:avLst/>
          </a:prstGeom>
          <a:solidFill>
            <a:srgbClr val="ff0000"/>
          </a:solidFill>
          <a:ln w="18000">
            <a:solidFill>
              <a:srgbClr val="ffffff"/>
            </a:solidFill>
            <a:round/>
          </a:ln>
        </p:spPr>
      </p:sp>
      <p:sp>
        <p:nvSpPr>
          <p:cNvPr id="90" name="TextShape 4"/>
          <p:cNvSpPr txBox="1"/>
          <p:nvPr/>
        </p:nvSpPr>
        <p:spPr>
          <a:xfrm>
            <a:off x="5310720" y="4908600"/>
            <a:ext cx="644040" cy="261000"/>
          </a:xfrm>
          <a:prstGeom prst="rect">
            <a:avLst/>
          </a:prstGeom>
        </p:spPr>
        <p:txBody>
          <a:bodyPr bIns="45000" lIns="90000" rIns="90000" tIns="45000" wrap="none"/>
          <a:p>
            <a:r>
              <a:rPr lang="en-US" sz="1200">
                <a:solidFill>
                  <a:srgbClr val="0000ff"/>
                </a:solidFill>
              </a:rPr>
              <a:t>beam</a:t>
            </a:r>
            <a:endParaRPr/>
          </a:p>
        </p:txBody>
      </p:sp>
      <p:sp>
        <p:nvSpPr>
          <p:cNvPr id="91" name="TextShape 5"/>
          <p:cNvSpPr txBox="1"/>
          <p:nvPr/>
        </p:nvSpPr>
        <p:spPr>
          <a:xfrm>
            <a:off x="6242040" y="4400640"/>
            <a:ext cx="1100160" cy="352440"/>
          </a:xfrm>
          <a:prstGeom prst="rect">
            <a:avLst/>
          </a:prstGeom>
        </p:spPr>
        <p:txBody>
          <a:bodyPr bIns="45000" lIns="90000" rIns="90000" tIns="45000" wrap="none"/>
          <a:p>
            <a:pPr algn="ctr"/>
            <a:r>
              <a:rPr lang="en-US" sz="1200">
                <a:solidFill>
                  <a:srgbClr val="ff0000"/>
                </a:solidFill>
              </a:rPr>
              <a:t>BBC wire</a:t>
            </a:r>
            <a:endParaRPr/>
          </a:p>
        </p:txBody>
      </p:sp>
      <p:sp>
        <p:nvSpPr>
          <p:cNvPr id="92" name="TextShape 6"/>
          <p:cNvSpPr txBox="1"/>
          <p:nvPr/>
        </p:nvSpPr>
        <p:spPr>
          <a:xfrm>
            <a:off x="6136560" y="6076080"/>
            <a:ext cx="2878200" cy="346320"/>
          </a:xfrm>
          <a:prstGeom prst="rect">
            <a:avLst/>
          </a:prstGeom>
        </p:spPr>
        <p:txBody>
          <a:bodyPr bIns="45000" lIns="90000" rIns="90000" tIns="45000" wrap="none"/>
          <a:p>
            <a:r>
              <a:rPr lang="en-US"/>
              <a:t>TCTP-BBC jaw assembly</a:t>
            </a:r>
            <a:endParaRPr/>
          </a:p>
        </p:txBody>
      </p:sp>
      <p:sp>
        <p:nvSpPr>
          <p:cNvPr id="93" name="CustomShape 7"/>
          <p:cNvSpPr/>
          <p:nvPr/>
        </p:nvSpPr>
        <p:spPr>
          <a:xfrm>
            <a:off x="5496480" y="4739400"/>
            <a:ext cx="213840" cy="214560"/>
          </a:xfrm>
          <a:prstGeom prst="ellipse">
            <a:avLst/>
          </a:prstGeom>
          <a:solidFill>
            <a:srgbClr val="0000ff"/>
          </a:solidFill>
          <a:ln>
            <a:solidFill>
              <a:srgbClr val="000000"/>
            </a:solidFill>
          </a:ln>
        </p:spPr>
      </p:sp>
      <p:sp>
        <p:nvSpPr>
          <p:cNvPr id="94" name="Line 8"/>
          <p:cNvSpPr/>
          <p:nvPr/>
        </p:nvSpPr>
        <p:spPr>
          <a:xfrm>
            <a:off x="5596560" y="4839480"/>
            <a:ext cx="1497960" cy="0"/>
          </a:xfrm>
          <a:prstGeom prst="line">
            <a:avLst/>
          </a:prstGeom>
          <a:ln>
            <a:solidFill>
              <a:srgbClr val="000000"/>
            </a:solidFill>
            <a:tailEnd len="med" type="triangle" w="med"/>
          </a:ln>
        </p:spPr>
        <p:txBody>
          <a:bodyPr anchor="ctr" anchorCtr="1" bIns="45000" lIns="90000" rIns="90000" tIns="45000" wrap="none"/>
          <a:p>
            <a:pPr algn="ctr"/>
            <a:r>
              <a:rPr lang="en-US" sz="1200"/>
              <a:t>9.5-11</a:t>
            </a:r>
            <a:r>
              <a:rPr lang="en-US" sz="1200">
                <a:latin typeface="Arial"/>
                <a:ea typeface="Arial"/>
              </a:rPr>
              <a:t>σ</a:t>
            </a:r>
            <a:endParaRPr/>
          </a:p>
          <a:p>
            <a:pPr algn="ctr"/>
            <a:r>
              <a:rPr lang="en-US" sz="1200"/>
              <a:t>clearance</a:t>
            </a:r>
            <a:endParaRPr/>
          </a:p>
        </p:txBody>
      </p:sp>
      <p:sp>
        <p:nvSpPr>
          <p:cNvPr id="95" name="Line 9"/>
          <p:cNvSpPr/>
          <p:nvPr/>
        </p:nvSpPr>
        <p:spPr>
          <a:xfrm>
            <a:off x="6245280" y="5859360"/>
            <a:ext cx="562320" cy="0"/>
          </a:xfrm>
          <a:prstGeom prst="line">
            <a:avLst/>
          </a:prstGeom>
          <a:ln>
            <a:solidFill>
              <a:srgbClr val="000000"/>
            </a:solidFill>
            <a:tailEnd len="med" type="triangle" w="med"/>
          </a:ln>
        </p:spPr>
      </p:sp>
      <p:sp>
        <p:nvSpPr>
          <p:cNvPr id="96" name="Line 10"/>
          <p:cNvSpPr/>
          <p:nvPr/>
        </p:nvSpPr>
        <p:spPr>
          <a:xfrm flipV="1">
            <a:off x="6245280" y="5203440"/>
            <a:ext cx="0" cy="656280"/>
          </a:xfrm>
          <a:prstGeom prst="line">
            <a:avLst/>
          </a:prstGeom>
          <a:ln>
            <a:solidFill>
              <a:srgbClr val="000000"/>
            </a:solidFill>
            <a:tailEnd len="med" type="triangle" w="med"/>
          </a:ln>
        </p:spPr>
      </p:sp>
      <p:sp>
        <p:nvSpPr>
          <p:cNvPr id="97" name="TextShape 11"/>
          <p:cNvSpPr txBox="1"/>
          <p:nvPr/>
        </p:nvSpPr>
        <p:spPr>
          <a:xfrm>
            <a:off x="6001200" y="5259240"/>
            <a:ext cx="377640" cy="426600"/>
          </a:xfrm>
          <a:prstGeom prst="rect">
            <a:avLst/>
          </a:prstGeom>
        </p:spPr>
        <p:txBody>
          <a:bodyPr bIns="45000" lIns="90000" rIns="90000" tIns="45000" wrap="none"/>
          <a:p>
            <a:r>
              <a:rPr lang="en-US" sz="1600"/>
              <a:t>y</a:t>
            </a:r>
            <a:endParaRPr/>
          </a:p>
        </p:txBody>
      </p:sp>
      <p:sp>
        <p:nvSpPr>
          <p:cNvPr id="98" name="TextShape 12"/>
          <p:cNvSpPr txBox="1"/>
          <p:nvPr/>
        </p:nvSpPr>
        <p:spPr>
          <a:xfrm>
            <a:off x="6432480" y="5803200"/>
            <a:ext cx="379440" cy="426600"/>
          </a:xfrm>
          <a:prstGeom prst="rect">
            <a:avLst/>
          </a:prstGeom>
        </p:spPr>
        <p:txBody>
          <a:bodyPr bIns="45000" lIns="90000" rIns="90000" tIns="45000" wrap="none"/>
          <a:p>
            <a:r>
              <a:rPr lang="en-US" sz="1600"/>
              <a:t>x</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TextShape 1"/>
          <p:cNvSpPr txBox="1"/>
          <p:nvPr/>
        </p:nvSpPr>
        <p:spPr>
          <a:xfrm>
            <a:off x="914400" y="0"/>
            <a:ext cx="6937560" cy="685800"/>
          </a:xfrm>
          <a:prstGeom prst="rect">
            <a:avLst/>
          </a:prstGeom>
        </p:spPr>
        <p:txBody>
          <a:bodyPr anchor="ctr" bIns="0" lIns="0" rIns="0" tIns="0" wrap="none"/>
          <a:p>
            <a:r>
              <a:rPr lang="en-US"/>
              <a:t>Long-Range Beam-Beam Compensator Prototype II/II</a:t>
            </a:r>
            <a:r>
              <a:rPr lang="en-US"/>
              <a:t>
</a:t>
            </a:r>
            <a:r>
              <a:rPr lang="en-US"/>
              <a:t>What can be demonstrated after LS-1</a:t>
            </a:r>
            <a:endParaRPr/>
          </a:p>
        </p:txBody>
      </p:sp>
      <p:sp>
        <p:nvSpPr>
          <p:cNvPr id="100" name="TextShape 2"/>
          <p:cNvSpPr txBox="1"/>
          <p:nvPr/>
        </p:nvSpPr>
        <p:spPr>
          <a:xfrm>
            <a:off x="5785920" y="6534360"/>
            <a:ext cx="3192120" cy="302040"/>
          </a:xfrm>
          <a:prstGeom prst="rect">
            <a:avLst/>
          </a:prstGeom>
        </p:spPr>
        <p:txBody>
          <a:bodyPr bIns="45000" lIns="90000" rIns="90000" tIns="45000" wrap="none"/>
          <a:p>
            <a:r>
              <a:rPr lang="en-US" sz="1500"/>
              <a:t>Analysis: T.Rijoff &amp; F. Zimmermann</a:t>
            </a:r>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1" name="TextShape 1"/>
          <p:cNvSpPr txBox="1"/>
          <p:nvPr/>
        </p:nvSpPr>
        <p:spPr>
          <a:xfrm>
            <a:off x="914400" y="0"/>
            <a:ext cx="7511400" cy="685800"/>
          </a:xfrm>
          <a:prstGeom prst="rect">
            <a:avLst/>
          </a:prstGeom>
        </p:spPr>
        <p:txBody>
          <a:bodyPr anchor="ctr" bIns="0" lIns="0" rIns="0" tIns="0" wrap="none"/>
          <a:p>
            <a:r>
              <a:rPr lang="en-US"/>
              <a:t>Long-Range Beam-Beam Compensator Prototype II/II</a:t>
            </a:r>
            <a:r>
              <a:rPr lang="en-US"/>
              <a:t>
</a:t>
            </a:r>
            <a:r>
              <a:rPr lang="en-US"/>
              <a:t>ALTERNATE: What can be demonstrated after LS-1</a:t>
            </a:r>
            <a:endParaRPr/>
          </a:p>
        </p:txBody>
      </p:sp>
      <p:sp>
        <p:nvSpPr>
          <p:cNvPr id="102" name="TextShape 2"/>
          <p:cNvSpPr txBox="1"/>
          <p:nvPr/>
        </p:nvSpPr>
        <p:spPr>
          <a:xfrm>
            <a:off x="5786280" y="6534720"/>
            <a:ext cx="3192120" cy="302040"/>
          </a:xfrm>
          <a:prstGeom prst="rect">
            <a:avLst/>
          </a:prstGeom>
        </p:spPr>
        <p:txBody>
          <a:bodyPr bIns="45000" lIns="90000" rIns="90000" tIns="45000" wrap="none"/>
          <a:p>
            <a:r>
              <a:rPr lang="en-US" sz="1500"/>
              <a:t>Analysis: T.Rijoff &amp; F. Zimmermann</a:t>
            </a:r>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03" name=""/>
          <p:cNvPicPr/>
          <p:nvPr/>
        </p:nvPicPr>
        <p:blipFill>
          <a:blip r:embed="rId1"/>
          <a:stretch>
            <a:fillRect/>
          </a:stretch>
        </p:blipFill>
        <p:spPr>
          <a:xfrm>
            <a:off x="5919480" y="732960"/>
            <a:ext cx="3205440" cy="4021560"/>
          </a:xfrm>
          <a:prstGeom prst="rect">
            <a:avLst/>
          </a:prstGeom>
        </p:spPr>
      </p:pic>
      <p:sp>
        <p:nvSpPr>
          <p:cNvPr id="104" name="TextShape 1"/>
          <p:cNvSpPr txBox="1"/>
          <p:nvPr/>
        </p:nvSpPr>
        <p:spPr>
          <a:xfrm>
            <a:off x="914400" y="-360"/>
            <a:ext cx="6400800" cy="685800"/>
          </a:xfrm>
          <a:prstGeom prst="rect">
            <a:avLst/>
          </a:prstGeom>
        </p:spPr>
        <p:txBody>
          <a:bodyPr anchor="ctr" bIns="0" lIns="0" rIns="0" tIns="0" wrap="none"/>
          <a:p>
            <a:r>
              <a:rPr lang="en-US"/>
              <a:t>Inter- and Intra-bunch Beam Diagnostics</a:t>
            </a:r>
            <a:r>
              <a:rPr lang="en-US"/>
              <a:t>
</a:t>
            </a:r>
            <a:r>
              <a:rPr lang="en-US"/>
              <a:t>Classic Head-Tail Detection Scheme</a:t>
            </a:r>
            <a:endParaRPr/>
          </a:p>
        </p:txBody>
      </p:sp>
      <p:sp>
        <p:nvSpPr>
          <p:cNvPr id="105" name="TextShape 2"/>
          <p:cNvSpPr txBox="1"/>
          <p:nvPr/>
        </p:nvSpPr>
        <p:spPr>
          <a:xfrm>
            <a:off x="533520" y="840960"/>
            <a:ext cx="8229600" cy="5730120"/>
          </a:xfrm>
          <a:prstGeom prst="rect">
            <a:avLst/>
          </a:prstGeom>
        </p:spPr>
        <p:txBody>
          <a:bodyPr bIns="0" lIns="0" rIns="0" tIns="0" wrap="none"/>
          <a:p>
            <a:pPr>
              <a:lnSpc>
                <a:spcPts val="732"/>
              </a:lnSpc>
              <a:buBlip>
                <a:blip r:embed="rId2"/>
              </a:buBlip>
            </a:pPr>
            <a:r>
              <a:rPr lang="en-US" sz="2200">
                <a:solidFill>
                  <a:srgbClr val="0000ff"/>
                </a:solidFill>
                <a:latin typeface="Arial"/>
                <a:ea typeface="Arial"/>
              </a:rPr>
              <a:t>Major paradigm change from 'Q' H-T diagnostics' </a:t>
            </a:r>
            <a:r>
              <a:rPr lang="en-US" sz="2200">
                <a:solidFill>
                  <a:srgbClr val="0000ff"/>
                </a:solidFill>
                <a:latin typeface="Arial"/>
                <a:ea typeface="Arial"/>
              </a:rPr>
              <a:t>	</a:t>
            </a:r>
            <a:r>
              <a:rPr lang="en-US" sz="2200">
                <a:solidFill>
                  <a:srgbClr val="0000ff"/>
                </a:solidFill>
                <a:latin typeface="Arial"/>
                <a:ea typeface="Arial"/>
              </a:rPr>
              <a:t>	</a:t>
            </a:r>
            <a:r>
              <a:rPr lang="en-US" sz="2200">
                <a:solidFill>
                  <a:srgbClr val="0000ff"/>
                </a:solidFill>
                <a:latin typeface="Arial"/>
                <a:ea typeface="Arial"/>
              </a:rPr>
              <a:t>to an 'inter- and intra-bunch instability monitor'!</a:t>
            </a:r>
            <a:endParaRPr/>
          </a:p>
          <a:p>
            <a:pPr>
              <a:lnSpc>
                <a:spcPts val="732"/>
              </a:lnSpc>
            </a:pPr>
            <a:endParaRPr/>
          </a:p>
          <a:p>
            <a:pPr>
              <a:lnSpc>
                <a:spcPts val="732"/>
              </a:lnSpc>
            </a:pPr>
            <a:r>
              <a:rPr lang="en-US">
                <a:solidFill>
                  <a:srgbClr val="000000"/>
                </a:solidFill>
                <a:latin typeface="Arial"/>
                <a:ea typeface="Arial"/>
              </a:rPr>
              <a:t>Present main limitations:</a:t>
            </a:r>
            <a:endParaRPr/>
          </a:p>
          <a:p>
            <a:pPr>
              <a:lnSpc>
                <a:spcPts val="732"/>
              </a:lnSpc>
              <a:buBlip>
                <a:blip r:embed="rId3"/>
              </a:buBlip>
            </a:pPr>
            <a:r>
              <a:rPr lang="en-US">
                <a:solidFill>
                  <a:srgbClr val="0000ff"/>
                </a:solidFill>
                <a:latin typeface="Arial"/>
                <a:ea typeface="Arial"/>
              </a:rPr>
              <a:t>Sampling limited to 8/~6.3 ENOB ↔ resolution ~100 um</a:t>
            </a:r>
            <a:endParaRPr/>
          </a:p>
          <a:p>
            <a:pPr lvl="1">
              <a:lnSpc>
                <a:spcPts val="732"/>
              </a:lnSpc>
              <a:buFont typeface="Arial"/>
              <a:buChar char="–"/>
            </a:pPr>
            <a:r>
              <a:rPr lang="en-US">
                <a:solidFill>
                  <a:srgbClr val="0000ff"/>
                </a:solidFill>
                <a:latin typeface="Arial"/>
                <a:ea typeface="Arial"/>
              </a:rPr>
              <a:t>Beam typ. lost before visible with HT</a:t>
            </a:r>
            <a:endParaRPr/>
          </a:p>
          <a:p>
            <a:pPr lvl="1">
              <a:lnSpc>
                <a:spcPts val="732"/>
              </a:lnSpc>
              <a:buFont typeface="Arial"/>
              <a:buChar char="–"/>
            </a:pPr>
            <a:r>
              <a:rPr lang="en-US">
                <a:solidFill>
                  <a:srgbClr val="000000"/>
                </a:solidFill>
                <a:latin typeface="Arial"/>
                <a:ea typeface="Arial"/>
              </a:rPr>
              <a:t>Q/Q' diag. requires ~</a:t>
            </a:r>
            <a:r>
              <a:rPr lang="en-US">
                <a:solidFill>
                  <a:srgbClr val="000000"/>
                </a:solidFill>
                <a:latin typeface="Arial"/>
                <a:ea typeface="Arial"/>
              </a:rPr>
              <a:t>2 σ </a:t>
            </a:r>
            <a:r>
              <a:rPr lang="en-US">
                <a:solidFill>
                  <a:srgbClr val="000000"/>
                </a:solidFill>
                <a:latin typeface="Arial"/>
                <a:ea typeface="Arial"/>
              </a:rPr>
              <a:t>kick amplitudes </a:t>
            </a:r>
            <a:r>
              <a:rPr lang="en-US">
                <a:solidFill>
                  <a:srgbClr val="000000"/>
                </a:solidFill>
                <a:latin typeface="Arial"/>
                <a:ea typeface="Arial"/>
              </a:rPr>
              <a:t>	</a:t>
            </a:r>
            <a:r>
              <a:rPr lang="en-US">
                <a:solidFill>
                  <a:srgbClr val="000000"/>
                </a:solidFill>
                <a:latin typeface="Arial"/>
                <a:ea typeface="Arial"/>
              </a:rPr>
              <a:t>	</a:t>
            </a:r>
            <a:r>
              <a:rPr lang="en-US">
                <a:solidFill>
                  <a:srgbClr val="000000"/>
                </a:solidFill>
                <a:latin typeface="Arial"/>
                <a:ea typeface="Arial"/>
              </a:rPr>
              <a:t>	</a:t>
            </a:r>
            <a:r>
              <a:rPr lang="en-US">
                <a:solidFill>
                  <a:srgbClr val="000000"/>
                </a:solidFill>
                <a:latin typeface="Arial"/>
                <a:ea typeface="Arial"/>
              </a:rPr>
              <a:t>	</a:t>
            </a:r>
            <a:r>
              <a:rPr lang="en-US">
                <a:solidFill>
                  <a:srgbClr val="000000"/>
                </a:solidFill>
                <a:latin typeface="Arial"/>
                <a:ea typeface="Arial"/>
              </a:rPr>
              <a:t>→ emittance blow-up </a:t>
            </a:r>
            <a:r>
              <a:rPr lang="en-US" sz="1500">
                <a:solidFill>
                  <a:srgbClr val="000000"/>
                </a:solidFill>
                <a:latin typeface="Arial"/>
                <a:ea typeface="Arial"/>
              </a:rPr>
              <a:t>(similar to BPM/ADT)</a:t>
            </a:r>
            <a:endParaRPr/>
          </a:p>
          <a:p>
            <a:pPr>
              <a:lnSpc>
                <a:spcPts val="732"/>
              </a:lnSpc>
              <a:buBlip>
                <a:blip r:embed="rId4"/>
              </a:buBlip>
            </a:pPr>
            <a:r>
              <a:rPr lang="en-US">
                <a:solidFill>
                  <a:srgbClr val="000000"/>
                </a:solidFill>
                <a:latin typeface="Arial"/>
                <a:ea typeface="Arial"/>
              </a:rPr>
              <a:t>Sampling buffer: original HT tracks single bunch </a:t>
            </a:r>
            <a:r>
              <a:rPr lang="en-US">
                <a:solidFill>
                  <a:srgbClr val="000000"/>
                </a:solidFill>
                <a:latin typeface="Arial"/>
                <a:ea typeface="Arial"/>
              </a:rPr>
              <a:t>	</a:t>
            </a:r>
            <a:r>
              <a:rPr lang="en-US">
                <a:solidFill>
                  <a:srgbClr val="000000"/>
                </a:solidFill>
                <a:latin typeface="Arial"/>
                <a:ea typeface="Arial"/>
              </a:rPr>
              <a:t>	</a:t>
            </a:r>
            <a:r>
              <a:rPr lang="en-US">
                <a:solidFill>
                  <a:srgbClr val="000000"/>
                </a:solidFill>
                <a:latin typeface="Arial"/>
                <a:ea typeface="Arial"/>
              </a:rPr>
              <a:t>	</a:t>
            </a:r>
            <a:r>
              <a:rPr lang="en-US">
                <a:solidFill>
                  <a:srgbClr val="000000"/>
                </a:solidFill>
                <a:latin typeface="Arial"/>
                <a:ea typeface="Arial"/>
              </a:rPr>
              <a:t>	</a:t>
            </a:r>
            <a:r>
              <a:rPr lang="en-US">
                <a:solidFill>
                  <a:srgbClr val="000000"/>
                </a:solidFill>
                <a:latin typeface="Arial"/>
                <a:ea typeface="Arial"/>
              </a:rPr>
              <a:t>over 1-2k turns vs. all bunches &lt; 10 turns</a:t>
            </a:r>
            <a:endParaRPr/>
          </a:p>
          <a:p>
            <a:pPr lvl="1">
              <a:lnSpc>
                <a:spcPts val="732"/>
              </a:lnSpc>
              <a:buFont typeface="Arial"/>
              <a:buChar char="–"/>
            </a:pPr>
            <a:r>
              <a:rPr lang="en-US">
                <a:solidFill>
                  <a:srgbClr val="000000"/>
                </a:solidFill>
                <a:latin typeface="Arial"/>
                <a:ea typeface="Arial"/>
              </a:rPr>
              <a:t>issues: oscilloscope reliability,read-out perf., </a:t>
            </a:r>
            <a:r>
              <a:rPr lang="en-US">
                <a:solidFill>
                  <a:srgbClr val="000000"/>
                </a:solidFill>
                <a:latin typeface="Arial"/>
                <a:ea typeface="Arial"/>
              </a:rPr>
              <a:t>	</a:t>
            </a:r>
            <a:r>
              <a:rPr lang="en-US">
                <a:solidFill>
                  <a:srgbClr val="000000"/>
                </a:solidFill>
                <a:latin typeface="Arial"/>
                <a:ea typeface="Arial"/>
              </a:rPr>
              <a:t>	</a:t>
            </a:r>
            <a:r>
              <a:rPr lang="en-US">
                <a:solidFill>
                  <a:srgbClr val="000000"/>
                </a:solidFill>
                <a:latin typeface="Arial"/>
                <a:ea typeface="Arial"/>
              </a:rPr>
              <a:t>	</a:t>
            </a:r>
            <a:r>
              <a:rPr lang="en-US">
                <a:solidFill>
                  <a:srgbClr val="000000"/>
                </a:solidFill>
                <a:latin typeface="Arial"/>
                <a:ea typeface="Arial"/>
              </a:rPr>
              <a:t>	</a:t>
            </a:r>
            <a:r>
              <a:rPr lang="en-US">
                <a:solidFill>
                  <a:srgbClr val="000000"/>
                </a:solidFill>
                <a:latin typeface="Arial"/>
                <a:ea typeface="Arial"/>
              </a:rPr>
              <a:t>IT safety, integration, …</a:t>
            </a:r>
            <a:endParaRPr/>
          </a:p>
          <a:p>
            <a:pPr>
              <a:buBlip>
                <a:blip r:embed="rId5"/>
              </a:buBlip>
            </a:pPr>
            <a:r>
              <a:rPr lang="en-US">
                <a:latin typeface="Arial"/>
                <a:ea typeface="Arial"/>
              </a:rPr>
              <a:t>Shorter bunches, higher modes → need increased system bandwidt</a:t>
            </a:r>
            <a:r>
              <a:rPr lang="en-US"/>
              <a:t>h</a:t>
            </a:r>
            <a:endParaRPr/>
          </a:p>
          <a:p>
            <a:pPr>
              <a:lnSpc>
                <a:spcPts val="732"/>
              </a:lnSpc>
              <a:buBlip>
                <a:blip r:embed="rId6"/>
              </a:buBlip>
            </a:pPr>
            <a:r>
              <a:rPr lang="en-US">
                <a:solidFill>
                  <a:srgbClr val="000000"/>
                </a:solidFill>
                <a:latin typeface="Arial"/>
                <a:ea typeface="Arial"/>
              </a:rPr>
              <a:t>Issue of instabilities of interest occurring … </a:t>
            </a:r>
            <a:endParaRPr/>
          </a:p>
          <a:p>
            <a:pPr lvl="1">
              <a:lnSpc>
                <a:spcPts val="732"/>
              </a:lnSpc>
              <a:buFont typeface="StarSymbol"/>
              <a:buAutoNum type="alphaUcParenR"/>
            </a:pPr>
            <a:r>
              <a:rPr lang="en-US">
                <a:solidFill>
                  <a:srgbClr val="000000"/>
                </a:solidFill>
                <a:latin typeface="Arial"/>
                <a:ea typeface="Arial"/>
              </a:rPr>
              <a:t>… </a:t>
            </a:r>
            <a:r>
              <a:rPr lang="en-US">
                <a:solidFill>
                  <a:srgbClr val="000000"/>
                </a:solidFill>
                <a:latin typeface="Arial"/>
                <a:ea typeface="Arial"/>
              </a:rPr>
              <a:t>on </a:t>
            </a:r>
            <a:r>
              <a:rPr lang="en-US" u="sng">
                <a:solidFill>
                  <a:srgbClr val="000000"/>
                </a:solidFill>
                <a:latin typeface="Arial"/>
                <a:ea typeface="Arial"/>
              </a:rPr>
              <a:t>any</a:t>
            </a:r>
            <a:r>
              <a:rPr lang="en-US">
                <a:solidFill>
                  <a:srgbClr val="000000"/>
                </a:solidFill>
                <a:latin typeface="Arial"/>
                <a:ea typeface="Arial"/>
              </a:rPr>
              <a:t> &amp; a priori </a:t>
            </a:r>
            <a:r>
              <a:rPr lang="en-US" u="sng">
                <a:solidFill>
                  <a:srgbClr val="000000"/>
                </a:solidFill>
                <a:latin typeface="Arial"/>
                <a:ea typeface="Arial"/>
              </a:rPr>
              <a:t>unknown</a:t>
            </a:r>
            <a:r>
              <a:rPr lang="en-US">
                <a:solidFill>
                  <a:srgbClr val="000000"/>
                </a:solidFill>
                <a:latin typeface="Arial"/>
                <a:ea typeface="Arial"/>
              </a:rPr>
              <a:t> bunch,</a:t>
            </a:r>
            <a:endParaRPr/>
          </a:p>
          <a:p>
            <a:pPr lvl="1">
              <a:lnSpc>
                <a:spcPts val="732"/>
              </a:lnSpc>
              <a:buFont typeface="StarSymbol"/>
              <a:buAutoNum type="alphaUcParenR"/>
            </a:pPr>
            <a:r>
              <a:rPr lang="en-US">
                <a:solidFill>
                  <a:srgbClr val="000000"/>
                </a:solidFill>
                <a:latin typeface="Arial"/>
                <a:ea typeface="Arial"/>
              </a:rPr>
              <a:t>… </a:t>
            </a:r>
            <a:r>
              <a:rPr lang="en-US">
                <a:solidFill>
                  <a:srgbClr val="000000"/>
                </a:solidFill>
                <a:latin typeface="Arial"/>
                <a:ea typeface="Arial"/>
              </a:rPr>
              <a:t>at a not precisely/unknown time during the fill</a:t>
            </a:r>
            <a:endParaRPr/>
          </a:p>
          <a:p>
            <a:pPr>
              <a:lnSpc>
                <a:spcPts val="732"/>
              </a:lnSpc>
            </a:pPr>
            <a:r>
              <a:rPr lang="en-US" sz="2200">
                <a:solidFill>
                  <a:srgbClr val="0000ff"/>
                </a:solidFill>
                <a:latin typeface="Arial"/>
                <a:ea typeface="Arial"/>
              </a:rPr>
              <a:t>→ </a:t>
            </a:r>
            <a:r>
              <a:rPr lang="en-US" sz="2200">
                <a:solidFill>
                  <a:srgbClr val="0000ff"/>
                </a:solidFill>
                <a:latin typeface="Arial"/>
                <a:ea typeface="Arial"/>
              </a:rPr>
              <a:t>Upgrade proposal: implement something similar to what is known in aviation industries as a 'flight recorder'</a:t>
            </a:r>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TextShape 1"/>
          <p:cNvSpPr txBox="1"/>
          <p:nvPr/>
        </p:nvSpPr>
        <p:spPr>
          <a:xfrm>
            <a:off x="914400" y="0"/>
            <a:ext cx="6400800" cy="685800"/>
          </a:xfrm>
          <a:prstGeom prst="rect">
            <a:avLst/>
          </a:prstGeom>
        </p:spPr>
        <p:txBody>
          <a:bodyPr anchor="ctr" bIns="0" lIns="0" rIns="0" tIns="0" wrap="none"/>
          <a:p>
            <a:r>
              <a:rPr lang="en-US"/>
              <a:t>Upgrade/Improvement Road-Map</a:t>
            </a:r>
            <a:endParaRPr/>
          </a:p>
        </p:txBody>
      </p:sp>
      <p:sp>
        <p:nvSpPr>
          <p:cNvPr id="107" name="TextShape 2"/>
          <p:cNvSpPr txBox="1"/>
          <p:nvPr/>
        </p:nvSpPr>
        <p:spPr>
          <a:xfrm>
            <a:off x="533160" y="840600"/>
            <a:ext cx="8229600" cy="5848920"/>
          </a:xfrm>
          <a:prstGeom prst="rect">
            <a:avLst/>
          </a:prstGeom>
        </p:spPr>
        <p:txBody>
          <a:bodyPr bIns="0" lIns="0" rIns="0" tIns="0" wrap="none"/>
          <a:p>
            <a:pPr>
              <a:lnSpc>
                <a:spcPts val="732"/>
              </a:lnSpc>
            </a:pPr>
            <a:r>
              <a:rPr lang="en-US" sz="2400">
                <a:solidFill>
                  <a:srgbClr val="000000"/>
                </a:solidFill>
                <a:latin typeface="Arial"/>
                <a:ea typeface="msgothic"/>
              </a:rPr>
              <a:t>Tackle three domains independently:</a:t>
            </a:r>
            <a:endParaRPr/>
          </a:p>
          <a:p>
            <a:pPr>
              <a:lnSpc>
                <a:spcPts val="732"/>
              </a:lnSpc>
              <a:buFont typeface="StarSymbol"/>
              <a:buAutoNum type="alphaUcParenR"/>
            </a:pPr>
            <a:r>
              <a:rPr lang="en-US">
                <a:solidFill>
                  <a:srgbClr val="000000"/>
                </a:solidFill>
                <a:latin typeface="Arial"/>
                <a:ea typeface="msgothic"/>
              </a:rPr>
              <a:t>Pick-up – improve bandwidth, linearity, power-issues, EMC susceptibility:</a:t>
            </a:r>
            <a:endParaRPr/>
          </a:p>
          <a:p>
            <a:pPr lvl="1">
              <a:lnSpc>
                <a:spcPts val="732"/>
              </a:lnSpc>
              <a:buFont typeface="StarSymbol"/>
              <a:buAutoNum type="arabicPeriod"/>
            </a:pPr>
            <a:r>
              <a:rPr lang="en-US">
                <a:solidFill>
                  <a:srgbClr val="000000"/>
                </a:solidFill>
                <a:latin typeface="Arial"/>
                <a:ea typeface="Arial"/>
              </a:rPr>
              <a:t>Synchrotron-Light based BPM</a:t>
            </a:r>
            <a:r>
              <a:rPr lang="en-US">
                <a:solidFill>
                  <a:srgbClr val="000000"/>
                </a:solidFill>
                <a:latin typeface="Arial"/>
                <a:ea typeface="Arial"/>
              </a:rPr>
              <a:t>	</a:t>
            </a:r>
            <a:r>
              <a:rPr lang="en-US">
                <a:solidFill>
                  <a:srgbClr val="000000"/>
                </a:solidFill>
                <a:latin typeface="Arial"/>
                <a:ea typeface="Arial"/>
              </a:rPr>
              <a:t>→ dual use CTF3 &amp; LHC</a:t>
            </a:r>
            <a:endParaRPr/>
          </a:p>
          <a:p>
            <a:pPr lvl="2">
              <a:lnSpc>
                <a:spcPts val="732"/>
              </a:lnSpc>
              <a:buFont typeface="Arial"/>
              <a:buChar char="•"/>
            </a:pPr>
            <a:r>
              <a:rPr lang="en-US" sz="1600">
                <a:solidFill>
                  <a:srgbClr val="000000"/>
                </a:solidFill>
                <a:latin typeface="Arial"/>
                <a:ea typeface="Arial"/>
              </a:rPr>
              <a:t>Collaboration with ACAS (Uni-Melbourne and ASLS)</a:t>
            </a:r>
            <a:endParaRPr/>
          </a:p>
          <a:p>
            <a:pPr lvl="1">
              <a:lnSpc>
                <a:spcPts val="732"/>
              </a:lnSpc>
              <a:buFont typeface="StarSymbol"/>
              <a:buAutoNum type="arabicPeriod"/>
            </a:pPr>
            <a:r>
              <a:rPr lang="en-US">
                <a:solidFill>
                  <a:srgbClr val="000000"/>
                </a:solidFill>
                <a:latin typeface="Arial"/>
                <a:ea typeface="Arial"/>
              </a:rPr>
              <a:t>Direct EO-based BPM</a:t>
            </a:r>
            <a:r>
              <a:rPr lang="en-US">
                <a:solidFill>
                  <a:srgbClr val="000000"/>
                </a:solidFill>
                <a:latin typeface="Arial"/>
                <a:ea typeface="Arial"/>
              </a:rPr>
              <a:t>	</a:t>
            </a:r>
            <a:r>
              <a:rPr lang="en-US">
                <a:solidFill>
                  <a:srgbClr val="000000"/>
                </a:solidFill>
                <a:latin typeface="Arial"/>
                <a:ea typeface="Arial"/>
              </a:rPr>
              <a:t>	</a:t>
            </a:r>
            <a:r>
              <a:rPr lang="en-US">
                <a:solidFill>
                  <a:srgbClr val="000000"/>
                </a:solidFill>
                <a:latin typeface="Arial"/>
                <a:ea typeface="Arial"/>
              </a:rPr>
              <a:t>→ machine/beam type independent</a:t>
            </a:r>
            <a:endParaRPr/>
          </a:p>
          <a:p>
            <a:pPr lvl="2">
              <a:lnSpc>
                <a:spcPts val="732"/>
              </a:lnSpc>
              <a:buFont typeface="Arial"/>
              <a:buChar char="•"/>
            </a:pPr>
            <a:r>
              <a:rPr lang="en-US" sz="1600">
                <a:solidFill>
                  <a:srgbClr val="000000"/>
                </a:solidFill>
                <a:latin typeface="Arial"/>
                <a:ea typeface="Arial"/>
              </a:rPr>
              <a:t>Plan to design/integrate prototype monitor to be installed in SPS during LS-1</a:t>
            </a:r>
            <a:endParaRPr/>
          </a:p>
          <a:p>
            <a:pPr lvl="1">
              <a:lnSpc>
                <a:spcPts val="732"/>
              </a:lnSpc>
              <a:buFont typeface="StarSymbol"/>
              <a:buAutoNum type="arabicPeriod"/>
            </a:pPr>
            <a:r>
              <a:rPr lang="en-US">
                <a:solidFill>
                  <a:srgbClr val="000000"/>
                </a:solidFill>
                <a:latin typeface="Arial"/>
                <a:ea typeface="Arial"/>
              </a:rPr>
              <a:t>Wider-band, electro-magnetic pick-up → ???</a:t>
            </a:r>
            <a:endParaRPr/>
          </a:p>
          <a:p>
            <a:endParaRPr/>
          </a:p>
          <a:p>
            <a:pPr>
              <a:lnSpc>
                <a:spcPts val="732"/>
              </a:lnSpc>
              <a:buFont typeface="StarSymbol"/>
              <a:buAutoNum type="alphaUcParenR"/>
            </a:pPr>
            <a:r>
              <a:rPr lang="en-US">
                <a:solidFill>
                  <a:srgbClr val="000000"/>
                </a:solidFill>
                <a:latin typeface="Arial"/>
                <a:ea typeface="msgothic"/>
              </a:rPr>
              <a:t>Analog front-end:</a:t>
            </a:r>
            <a:endParaRPr/>
          </a:p>
          <a:p>
            <a:pPr lvl="1">
              <a:lnSpc>
                <a:spcPts val="732"/>
              </a:lnSpc>
              <a:buFont typeface="StarSymbol"/>
              <a:buAutoNum type="arabicPeriod"/>
            </a:pPr>
            <a:r>
              <a:rPr lang="en-US">
                <a:solidFill>
                  <a:srgbClr val="000000"/>
                </a:solidFill>
                <a:latin typeface="Arial"/>
                <a:ea typeface="msgothic"/>
              </a:rPr>
              <a:t>Time-Domain: new wide-band ~DC-6/8 GHz </a:t>
            </a:r>
            <a:r>
              <a:rPr lang="en-US">
                <a:solidFill>
                  <a:srgbClr val="000000"/>
                </a:solidFill>
                <a:latin typeface="Arial"/>
                <a:ea typeface="Arial"/>
              </a:rPr>
              <a:t>Σ-Δ </a:t>
            </a:r>
            <a:r>
              <a:rPr lang="en-US">
                <a:solidFill>
                  <a:srgbClr val="000000"/>
                </a:solidFill>
                <a:latin typeface="Arial"/>
                <a:ea typeface="msgothic"/>
              </a:rPr>
              <a:t>hybrid</a:t>
            </a:r>
            <a:endParaRPr/>
          </a:p>
          <a:p>
            <a:pPr lvl="1">
              <a:lnSpc>
                <a:spcPts val="732"/>
              </a:lnSpc>
              <a:buFont typeface="StarSymbol"/>
              <a:buAutoNum type="arabicPeriod"/>
            </a:pPr>
            <a:r>
              <a:rPr lang="en-US">
                <a:solidFill>
                  <a:srgbClr val="000000"/>
                </a:solidFill>
                <a:latin typeface="Arial"/>
                <a:ea typeface="msgothic"/>
              </a:rPr>
              <a:t>Frequency-Domain: new Multiband-Instability-Monitor (MIM)</a:t>
            </a:r>
            <a:endParaRPr/>
          </a:p>
          <a:p>
            <a:pPr lvl="2">
              <a:lnSpc>
                <a:spcPts val="732"/>
              </a:lnSpc>
              <a:buFont typeface="Arial"/>
              <a:buChar char="­"/>
            </a:pPr>
            <a:r>
              <a:rPr lang="en-US" sz="1600">
                <a:solidFill>
                  <a:srgbClr val="000000"/>
                </a:solidFill>
                <a:latin typeface="Arial"/>
                <a:ea typeface="msgothic"/>
              </a:rPr>
              <a:t>Used also as a pre-/post-trigger for the time-domain acquisition</a:t>
            </a:r>
            <a:endParaRPr/>
          </a:p>
          <a:p>
            <a:pPr lvl="2">
              <a:lnSpc>
                <a:spcPts val="732"/>
              </a:lnSpc>
              <a:buFont typeface="Arial"/>
              <a:buChar char="•"/>
            </a:pPr>
            <a:r>
              <a:rPr lang="en-US" sz="1600">
                <a:solidFill>
                  <a:srgbClr val="000000"/>
                </a:solidFill>
                <a:latin typeface="Arial"/>
                <a:ea typeface="Arial"/>
              </a:rPr>
              <a:t>Collaboration with ACAS (Uni-Melbourne and ASLS)</a:t>
            </a:r>
            <a:endParaRPr/>
          </a:p>
          <a:p>
            <a:endParaRPr/>
          </a:p>
          <a:p>
            <a:pPr>
              <a:lnSpc>
                <a:spcPts val="732"/>
              </a:lnSpc>
              <a:buFont typeface="StarSymbol"/>
              <a:buAutoNum type="alphaUcParenR"/>
            </a:pPr>
            <a:r>
              <a:rPr lang="en-US">
                <a:solidFill>
                  <a:srgbClr val="000000"/>
                </a:solidFill>
                <a:latin typeface="Arial"/>
                <a:ea typeface="msgothic"/>
              </a:rPr>
              <a:t>Digital-Data-Acquisition – large PM-type history buffer, online pre-processing</a:t>
            </a:r>
            <a:endParaRPr/>
          </a:p>
          <a:p>
            <a:pPr lvl="1">
              <a:lnSpc>
                <a:spcPts val="732"/>
              </a:lnSpc>
              <a:buFont typeface="StarSymbol"/>
              <a:buAutoNum type="arabicPeriod"/>
            </a:pPr>
            <a:r>
              <a:rPr lang="en-US">
                <a:solidFill>
                  <a:srgbClr val="000000"/>
                </a:solidFill>
                <a:latin typeface="Arial"/>
                <a:ea typeface="msgothic"/>
              </a:rPr>
              <a:t>GUZIK DAQ: 64GB, 20 GS/s, 4.5 – 13 GHz BW, ext. FPGA firmware </a:t>
            </a:r>
            <a:endParaRPr/>
          </a:p>
          <a:p>
            <a:pPr lvl="1">
              <a:lnSpc>
                <a:spcPts val="732"/>
              </a:lnSpc>
              <a:buFont typeface="StarSymbol"/>
              <a:buAutoNum type="arabicPeriod"/>
            </a:pPr>
            <a:r>
              <a:rPr lang="en-US">
                <a:solidFill>
                  <a:srgbClr val="000000"/>
                </a:solidFill>
                <a:latin typeface="Arial"/>
                <a:ea typeface="msgothic"/>
              </a:rPr>
              <a:t>Bunch-by-bunch DAQ (needed for B.2) ↔ related to b-b-b BBQ activities</a:t>
            </a:r>
            <a:endParaRPr/>
          </a:p>
        </p:txBody>
      </p:sp>
    </p:spTree>
  </p:cSld>
</p:sld>
</file>

<file path=ppt/slides/slide8.xml><?xml version="1.0" encoding="UTF-8" standalone="yes"?>
<p:sld xmlns:a="http://schemas.openxmlformats.org/drawingml/2006/main" xmlns:p="http://schemas.openxmlformats.org/presentationml/2006/main" xmlns:r="http://schemas.openxmlformats.org/officeDocument/2006/relationships"><p:cSld><p:spTree><p:nvGrpSpPr>        <p:cNvPr id="1" name=""/>        <p:cNvGrpSpPr/>        <p:nvPr/>      </p:nvGrpSpPr>      <p:grpSpPr>        <a:xfrm>          <a:off x="0" y="0"/>          <a:ext cx="0" cy="0"/>          <a:chOff x="0" y="0"/>          <a:chExt cx="0" cy="0"/>        </a:xfrm>      </p:grpSpPr><p:sp><p:nvSpPr><p:cNvPr id="108" name="TextShape 1"/><p:cNvSpPr txBox="1"/><p:nvPr/></p:nvSpPr><p:spPr><a:xfrm><a:off x="914400" y="0"/><a:ext cx="7487280" cy="685800"/></a:xfrm><a:prstGeom prst="rect"><a:avLst/></a:prstGeom></p:spPr><p:txBody><a:bodyPr anchor="ctr" bIns="0" lIns="0" rIns="0" tIns="0" wrap="none"/><a:p><a:r><a:rPr lang="en-US"></a:rPr><a:t>Upgrade and Pickup Improvements:</a:t></a:r><a:r><a:rPr lang="en-US"></a:rPr><a:t>
</a:t></a:r><a:r><a:rPr lang="en-US"></a:rPr><a:t>Synchrotron Light- &amp; Electro-Optical Beam Position Pickup</a:t></a:r><a:endParaRPr/></a:p></p:txBody></p:sp><p:sp><p:nvSpPr><p:cNvPr id="109" name="TextShape 2"/><p:cNvSpPr txBox="1"/><p:nvPr/></p:nvSpPr><p:spPr><a:xfrm><a:off x="533160" y="840600"/><a:ext cx="8430120" cy="5437080"/></a:xfrm><a:prstGeom prst="rect"><a:avLst/></a:prstGeom></p:spPr><p:txBody><a:bodyPr bIns="0" lIns="0" rIns="0" tIns="0" wrap="none"/><a:p><a:pPr><a:lnSpc><a:spcPts val="732"/></a:lnSpc><a:buBlip><a:blip r:embed="rId1"/></a:buBlip></a:pPr><a:r><a:rPr lang="en-US"><a:solidFill><a:srgbClr val="000000"/></a:solidFill><a:latin typeface="Arial"/><a:ea typeface="msgothic"/></a:rPr><a:t>SynchLightBPM – collaboration with ACAS (Australian Universities &amp; Labs)</a:t></a:r><a:endParaRPr/></a:p><a:p><a:pPr lvl="1"><a:lnSpc><a:spcPts val="732"/></a:lnSpc><a:buFont typeface="Arial"/><a:buChar char="–"/></a:pPr><a:r><a:rPr lang="en-US" sz="1600"><a:solidFill><a:srgbClr val="000000"/></a:solidFill><a:latin typeface="Arial"/><a:ea typeface="msgothic"/></a:rPr><a:t>pro: very wide-band signal (tested up to 12 GHz), large dynamic range, DC response</a:t></a:r><a:endParaRPr/></a:p><a:p><a:pPr lvl="1"><a:lnSpc><a:spcPts val="732"/></a:lnSpc><a:buFont typeface="Arial"/><a:buChar char="–"/></a:pPr><a:r><a:rPr lang="en-US" sz="1600"><a:solidFill><a:srgbClr val="000000"/></a:solidFill><a:latin typeface="Arial"/><a:ea typeface="msgothic"/></a:rPr><a:t>con: not enough free view-ports available → envisage this for LS2?</a:t></a:r><a:endParaRPr/></a:p><a:p><a:pPr><a:lnSpc><a:spcPts val="732"/></a:lnSpc><a:buBlip><a:blip r:embed="rId2"/></a:buBlip></a:pPr><a:r><a:rPr lang="en-US"><a:solidFill><a:srgbClr val="000000"/></a:solidFill><a:latin typeface="Arial"/><a:ea typeface="msgothic"/></a:rPr><a:t>Electro-Optical Pick-Up</a:t></a:r><a:endParaRPr/></a:p><a:p><a:pPr lvl="1"><a:lnSpc><a:spcPts val="732"/></a:lnSpc><a:buFont typeface="Arial"/><a:buChar char="–"/></a:pPr><a:r><a:rPr lang="en-US" sz="1600"><a:solidFill><a:srgbClr val="000000"/></a:solidFill><a:latin typeface="Arial"/><a:ea typeface="msgothic"/></a:rPr><a:t>working principle similar to LCD/TFT screen: particle beam modulates crystal birefringence →  intensity of two laser beams A &amp; B, position ~ (A-B)/(A+B)</a:t></a:r><a:endParaRPr/></a:p><a:p><a:pPr lvl="1"><a:lnSpc><a:spcPts val="732"/></a:lnSpc><a:buFont typeface="Arial"/><a:buChar char="–"/></a:pPr><a:r><a:rPr lang="en-US" sz="1600"><a:solidFill><a:srgbClr val="000000"/></a:solidFill><a:latin typeface="Arial"/><a:ea typeface="msgothic"/></a:rPr><a:t>pro: very wide-band signal, no beam power issues, true DC response (alt. AGM?)</a:t></a:r><a:endParaRPr/></a:p><a:p><a:pPr lvl="1"><a:lnSpc><a:spcPts val="732"/></a:lnSpc><a:buFont typeface="Arial"/><a:buChar char="–"/></a:pPr><a:r><a:rPr lang="en-US" sz="1600"><a:solidFill><a:srgbClr val="000000"/></a:solidFill><a:latin typeface="Arial"/><a:ea typeface="msgothic"/></a:rPr><a:t>SPS Prototype to be installed during LS-1 → also in LHC (LS-2?)</a:t></a:r><a:endParaRPr/></a:p></p:txBody></p:sp><p:sp><p:nvSpPr><p:cNvPr id="110" name="Line 3"/><p:cNvSpPr/><p:nvPr/></p:nvSpPr><p:spPr><a:xfrm><a:off x="4506120" y="4017600"/><a:ext cx="0" cy="2772000"/></a:xfrm><a:prstGeom prst="line"><a:avLst/></a:prstGeom><a:ln w="18000"><a:solidFill><a:srgbClr val="000000"/></a:solidFill><a:custDash><a:ds d="508000" sp="508000"/><a:ds d="508000" sp="508000"/></a:custDash><a:round/></a:ln></p:spPr></p:sp><p:sp><p:nvSpPr><p:cNvPr id="111" name="TextShape 4"/><p:cNvSpPr txBox="1"/><p:nvPr/></p:nvSpPr><p:spPr><a:xfrm><a:off x="7248240" y="3581640"/><a:ext cx="1715400" cy="346320"/></a:xfrm><a:prstGeom prst="rect"><a:avLst/></a:prstGeom></p:spPr><p:txBody><a:bodyPr bIns="45000" lIns="90000" rIns="90000" tIns="45000" wrap="none"/><a:p><a:r><a:rPr lang="en-US"></a:rPr><a:t>SPS-LSS4.421</a:t></a:r><a:endParaRPr/></a:p></p:txBody></p:sp><p:sp><p:nvSpPr><p:cNvPr id="112" name="TextShape 5"/><p:cNvSpPr txBox="1"/><p:nvPr/></p:nvSpPr><p:spPr><a:xfrm><a:off x="533160" y="3581640"/><a:ext cx="1310040" cy="346320"/></a:xfrm><a:prstGeom prst="rect"><a:avLst/></a:prstGeom></p:spPr><p:txBody><a:bodyPr bIns="45000" lIns="90000" rIns="90000" tIns="45000" wrap="none"/><a:p><a:r><a:rPr lang="en-US"></a:rPr><a:t>SPS-ECA4</a:t></a:r><a:endParaRPr/></a:p></p:txBody></p:sp><p:cxnSp><p:nvCxnSpPr><p:cNvPr id="113" name="Line 6"/><p:cNvCxnSpPr><a:stCxn id="112" idx="3"/><a:endCxn id="111" idx="1"/></p:cNvCxnSpPr><p:nvPr/></p:nvCxnSpPr><p:spPr><xfrm><a:off x="1843200" y="3754800"/><a:ext cx="5405400" cy="360"/></xfrm><a:prstGeom prst="curvedConnector3"><a:avLst/></a:prstGeom><a:ln w="36000"><a:solidFill><a:srgbClr val="00ff00"/></a:solidFill><a:round/><a:headEnd len="med" type="triangle" w="med"/><a:tailEnd len="med" type="triangle" w="med"/></a:ln></p:spPr><p:txBody><a:bodyPr anchor="ctr" anchorCtr="1" bIns="63000" lIns="108000" rIns="108000" tIns="63000" wrap="none"/><a:p><a:endParaRPr/></a:p><a:p><a:r><a:rPr lang="en-US"><a:solidFill><a:srgbClr val="00ff00"/></a:solidFill></a:rPr><a:t>&lt; 150 m</a:t></a:r><a:endParaRPr/></a:p></p:txBody></p:cxnSp><p:sp><p:nvSpPr><p:cNvPr id="114" name="CustomShape 7"/><p:cNvSpPr/><p:nvPr/></p:nvSpPr><p:spPr><a:xfrm flipV="1"><a:off x="7809480" y="5061960"/><a:ext cx="64800" cy="69840"/></a:xfrm><a:prstGeom prst="rtTriangle"><a:avLst></a:avLst></a:prstGeom><a:solidFill><a:srgbClr val="ccffff"/></a:solidFill></p:spPr></p:sp><p:sp><p:nvSpPr><p:cNvPr id="115" name="CustomShape 8"/><p:cNvSpPr/><p:nvPr/></p:nvSpPr><p:spPr><a:xfrm flipH="1" flipV="1"><a:off x="7526520" y="5055840"/><a:ext cx="64440" cy="70200"/></a:xfrm><a:prstGeom prst="rtTriangle"><a:avLst></a:avLst></a:prstGeom><a:solidFill><a:srgbClr val="ccffff"/></a:solidFill></p:spPr></p:sp><p:sp><p:nvSpPr><p:cNvPr id="116" name="CustomShape 9"/><p:cNvSpPr/><p:nvPr/></p:nvSpPr><p:spPr><a:xfrm><a:off x="7597080" y="5065200"/><a:ext cx="212400" cy="71640"/></a:xfrm><a:prstGeom prst="rect"><a:avLst></a:avLst></a:prstGeom><a:solidFill><a:srgbClr val="ccffff"/></a:solidFill></p:spPr></p:sp><p:sp><p:nvSpPr><p:cNvPr id="117" name="Line 10"/><p:cNvSpPr/><p:nvPr/></p:nvSpPr><p:spPr><a:xfrm><a:off x="7595640" y="5135760"/><a:ext cx="213480" cy="1080"/></a:xfrm><a:prstGeom prst="line"><a:avLst/></a:prstGeom><a:ln w="36000"><a:solidFill><a:srgbClr val="000000"/></a:solidFill><a:round/></a:ln></p:spPr></p:sp><p:sp><p:nvSpPr><p:cNvPr id="118" name="Line 11"/><p:cNvSpPr/><p:nvPr/></p:nvSpPr><p:spPr><a:xfrm><a:off x="7532280" y="5065200"/><a:ext cx="342000" cy="1440"/></a:xfrm><a:prstGeom prst="line"><a:avLst/></a:prstGeom><a:ln w="36000"><a:solidFill><a:srgbClr val="000000"/></a:solidFill><a:round/></a:ln></p:spPr></p:sp><p:sp><p:nvSpPr><p:cNvPr id="119" name="Line 12"/><p:cNvSpPr/><p:nvPr/></p:nvSpPr><p:spPr><a:xfrm><a:off x="7532280" y="5065200"/><a:ext cx="65160" cy="71640"/></a:xfrm><a:prstGeom prst="line"><a:avLst/></a:prstGeom><a:ln w="36000"><a:solidFill><a:srgbClr val="0000ff"/></a:solidFill><a:round/></a:ln></p:spPr></p:sp><p:sp><p:nvSpPr><p:cNvPr id="120" name="Line 13"/><p:cNvSpPr/><p:nvPr/></p:nvSpPr><p:spPr><a:xfrm flipH="1"><a:off x="7809480" y="5066640"/><a:ext cx="64800" cy="70200"/></a:xfrm><a:prstGeom prst="line"><a:avLst/></a:prstGeom><a:ln w="36000"><a:solidFill><a:srgbClr val="0000ff"/></a:solidFill><a:round/></a:ln></p:spPr></p:sp><p:sp><p:nvSpPr><p:cNvPr id="121" name="CustomShape 14"/><p:cNvSpPr/><p:nvPr/></p:nvSpPr><p:spPr><a:xfrm><a:off x="7545960" y="4758480"/><a:ext cx="51120" cy="306720"/></a:xfrm><a:prstGeom prst="rect"><a:avLst></a:avLst></a:prstGeom><a:solidFill><a:srgbClr val="ffffff"/></a:solidFill><a:ln><a:solidFill><a:srgbClr val="000000"/></a:solidFill></a:ln></p:spPr></p:sp><p:sp><p:nvSpPr><p:cNvPr id="122" name="CustomShape 15"/><p:cNvSpPr/><p:nvPr/></p:nvSpPr><p:spPr><a:xfrm><a:off x="7810200" y="4758480"/><a:ext cx="50760" cy="306720"/></a:xfrm><a:prstGeom prst="rect"><a:avLst></a:avLst></a:prstGeom><a:solidFill><a:srgbClr val="ffffff"/></a:solidFill><a:ln><a:solidFill><a:srgbClr val="000000"/></a:solidFill></a:ln></p:spPr></p:sp><p:sp><p:nvSpPr><p:cNvPr id="123" name="CustomShape 16"/><p:cNvSpPr/><p:nvPr/></p:nvSpPr><p:spPr><a:xfrm><a:off x="7791840" y="5419080"/><a:ext cx="64800" cy="69840"/></a:xfrm><a:prstGeom prst="rtTriangle"><a:avLst></a:avLst></a:prstGeom><a:solidFill><a:srgbClr val="ccffff"/></a:solidFill></p:spPr></p:sp><p:sp><p:nvSpPr><p:cNvPr id="124" name="CustomShape 17"/><p:cNvSpPr/><p:nvPr/></p:nvSpPr><p:spPr><a:xfrm flipH="1"><a:off x="7508880" y="5418720"/><a:ext cx="64440" cy="70200"/></a:xfrm><a:prstGeom prst="rtTriangle"><a:avLst></a:avLst></a:prstGeom><a:solidFill><a:srgbClr val="ccffff"/></a:solidFill></p:spPr></p:sp><p:sp><p:nvSpPr><p:cNvPr id="125" name="CustomShape 18"/><p:cNvSpPr/><p:nvPr/></p:nvSpPr><p:spPr><a:xfrm flipV="1"><a:off x="7579440" y="5407920"/><a:ext cx="212400" cy="71640"/></a:xfrm><a:prstGeom prst="rect"><a:avLst></a:avLst></a:prstGeom><a:solidFill><a:srgbClr val="ccffff"/></a:solidFill></p:spPr></p:sp><p:sp><p:nvSpPr><p:cNvPr id="126" name="Line 19"/><p:cNvSpPr/><p:nvPr/></p:nvSpPr><p:spPr><a:xfrm flipV="1"><a:off x="7578000" y="5414040"/><a:ext cx="213480" cy="1080"/></a:xfrm><a:prstGeom prst="line"><a:avLst/></a:prstGeom><a:ln w="36000"><a:solidFill><a:srgbClr val="000000"/></a:solidFill><a:round/></a:ln></p:spPr></p:sp><p:sp><p:nvSpPr><p:cNvPr id="127" name="Line 20"/><p:cNvSpPr/><p:nvPr/></p:nvSpPr><p:spPr><a:xfrm flipV="1"><a:off x="7514640" y="5484240"/><a:ext cx="342000" cy="1440"/></a:xfrm><a:prstGeom prst="line"><a:avLst/></a:prstGeom><a:ln w="36000"><a:solidFill><a:srgbClr val="000000"/></a:solidFill><a:round/></a:ln></p:spPr></p:sp><p:sp><p:nvSpPr><p:cNvPr id="128" name="Line 21"/><p:cNvSpPr/><p:nvPr/></p:nvSpPr><p:spPr><a:xfrm flipV="1"><a:off x="7514640" y="5414040"/><a:ext cx="65160" cy="71640"/></a:xfrm><a:prstGeom prst="line"><a:avLst/></a:prstGeom><a:ln w="36000"><a:solidFill><a:srgbClr val="0000ff"/></a:solidFill><a:round/></a:ln></p:spPr></p:sp><p:sp><p:nvSpPr><p:cNvPr id="129" name="Line 22"/><p:cNvSpPr/><p:nvPr/></p:nvSpPr><p:spPr><a:xfrm flipH="1" flipV="1"><a:off x="7791840" y="5414040"/><a:ext cx="64800" cy="70200"/></a:xfrm><a:prstGeom prst="line"><a:avLst/></a:prstGeom><a:ln w="36000"><a:solidFill><a:srgbClr val="0000ff"/></a:solidFill><a:round/></a:ln></p:spPr></p:sp><p:sp><p:nvSpPr><p:cNvPr id="130" name="CustomShape 23"/><p:cNvSpPr/><p:nvPr/></p:nvSpPr><p:spPr><a:xfrm flipV="1"><a:off x="7528320" y="5485680"/><a:ext cx="51120" cy="306720"/></a:xfrm><a:prstGeom prst="rect"><a:avLst></a:avLst></a:prstGeom><a:solidFill><a:srgbClr val="ffffff"/></a:solidFill><a:ln><a:solidFill><a:srgbClr val="000000"/></a:solidFill></a:ln></p:spPr></p:sp><p:sp><p:nvSpPr><p:cNvPr id="131" name="CustomShape 24"/><p:cNvSpPr/><p:nvPr/></p:nvSpPr><p:spPr><a:xfrm flipV="1"><a:off x="7792560" y="5485680"/><a:ext cx="50760" cy="306720"/></a:xfrm><a:prstGeom prst="rect"><a:avLst></a:avLst></a:prstGeom><a:solidFill><a:srgbClr val="ffffff"/></a:solidFill><a:ln><a:solidFill><a:srgbClr val="000000"/></a:solidFill></a:ln></p:spPr></p:sp><p:sp><p:nvSpPr><p:cNvPr id="132" name="CustomShape 25"/><p:cNvSpPr/><p:nvPr/></p:nvSpPr><p:spPr><a:xfrm><a:off x="7437240" y="4444560"/><a:ext cx="237960" cy="244080"/></a:xfrm><a:prstGeom prst="rect"><a:avLst></a:avLst></a:prstGeom><a:solidFill><a:srgbClr val="99ccff"/></a:solidFill><a:ln w="18000"><a:solidFill><a:srgbClr val="000000"/></a:solidFill><a:round/></a:ln></p:spPr><p:txBody><a:bodyPr anchor="ctr" bIns="54000" lIns="99000" rIns="99000" tIns="54000" wrap="none"/><a:p><a:pPr algn="ctr"></a:pPr><a:r><a:rPr lang="en-US"></a:rPr><a:t>P</a:t></a:r><a:endParaRPr/></a:p></p:txBody></p:sp><p:sp><p:nvSpPr><p:cNvPr id="133" name="CustomShape 26"/><p:cNvSpPr/><p:nvPr/></p:nvSpPr><p:spPr><a:xfrm><a:off x="7714800" y="4446000"/><a:ext cx="237960" cy="244080"/></a:xfrm><a:prstGeom prst="rect"><a:avLst></a:avLst></a:prstGeom><a:solidFill><a:srgbClr val="99ccff"/></a:solidFill><a:ln w="18000"><a:solidFill><a:srgbClr val="000000"/></a:solidFill><a:round/></a:ln></p:spPr><p:txBody><a:bodyPr anchor="ctr" bIns="54000" lIns="99000" rIns="99000" tIns="54000" wrap="none"/><a:p><a:pPr algn="ctr"></a:pPr><a:r><a:rPr lang="en-US"></a:rPr><a:t>A</a:t></a:r><a:endParaRPr/></a:p></p:txBody></p:sp><p:sp><p:nvSpPr><p:cNvPr id="134" name="CustomShape 27"/><p:cNvSpPr/><p:nvPr/></p:nvSpPr><p:spPr><a:xfrm><a:off x="7427880" y="5875560"/><a:ext cx="237960" cy="244080"/></a:xfrm><a:prstGeom prst="rect"><a:avLst></a:avLst></a:prstGeom><a:solidFill><a:srgbClr val="99ccff"/></a:solidFill><a:ln w="18000"><a:solidFill><a:srgbClr val="000000"/></a:solidFill><a:round/></a:ln></p:spPr><p:txBody><a:bodyPr anchor="ctr" bIns="54000" lIns="99000" rIns="99000" tIns="54000" wrap="none"/><a:p><a:pPr algn="ctr"></a:pPr><a:r><a:rPr lang="en-US"></a:rPr><a:t>P</a:t></a:r><a:endParaRPr/></a:p></p:txBody></p:sp><p:sp><p:nvSpPr><p:cNvPr id="135" name="CustomShape 28"/><p:cNvSpPr/><p:nvPr/></p:nvSpPr><p:spPr><a:xfrm><a:off x="7705440" y="5877000"/><a:ext cx="237960" cy="244080"/></a:xfrm><a:prstGeom prst="rect"><a:avLst></a:avLst></a:prstGeom><a:solidFill><a:srgbClr val="99ccff"/></a:solidFill><a:ln w="18000"><a:solidFill><a:srgbClr val="000000"/></a:solidFill><a:round/></a:ln></p:spPr><p:txBody><a:bodyPr anchor="ctr" bIns="54000" lIns="99000" rIns="99000" tIns="54000" wrap="none"/><a:p><a:pPr algn="ctr"></a:pPr><a:r><a:rPr lang="en-US"></a:rPr><a:t>A</a:t></a:r><a:endParaRPr/></a:p></p:txBody></p:sp><p:sp><p:nvSpPr><p:cNvPr id="136" name="Line 29"/><p:cNvSpPr/><p:nvPr/></p:nvSpPr><p:spPr><a:xfrm><a:off x="5666400" y="5295240"/><a:ext cx="2978640" cy="0"/></a:xfrm><a:prstGeom prst="line"><a:avLst/></a:prstGeom><a:ln w="36000"><a:solidFill><a:srgbClr val="ff950e"/></a:solidFill><a:custDash><a:ds d="508000" sp="508000"/><a:ds d="508000" sp="508000"/></a:custDash><a:round/><a:tailEnd len="med" type="triangle" w="med"/></a:ln></p:spPr><p:txBody><a:bodyPr anchor="ctr" bIns="63000" lIns="108000" rIns="108000" tIns="63000" wrap="none"/><a:p><a:r><a:rPr lang="en-US"><a:solidFill><a:srgbClr val="ff950e"/></a:solidFill></a:rPr><a:t>p-beam</a:t></a:r><a:endParaRPr/></a:p><a:p><a:endParaRPr/></a:p></p:txBody></p:sp><p:cxnSp><p:nvCxnSpPr><p:cNvPr id="137" name="Line 30"/><p:cNvCxnSpPr><a:endCxn id="132" idx="0"/></p:cNvCxnSpPr><p:nvPr/></p:nvCxnSpPr><p:spPr><xfrm><a:off x="2426400" y="4250880"/><a:ext cx="5130000" cy="194040"/></xfrm><a:prstGeom prst="bentConnector3"><a:avLst/></a:prstGeom><a:ln w="18000"><a:solidFill><a:srgbClr val="ff0000"/></a:solidFill><a:round/><a:tailEnd len="med" type="triangle" w="med"/></a:ln></p:spPr></p:cxnSp><p:cxnSp><p:nvCxnSpPr><p:cNvPr id="138" name="Line 31"/><p:cNvCxnSpPr><a:endCxn id="134" idx="2"/></p:cNvCxnSpPr><p:nvPr/></p:nvCxnSpPr><p:spPr><xfrm><a:off x="2426400" y="4250880"/><a:ext cx="5120640" cy="1869120"/></xfrm><a:prstGeom prst="bentConnector3"><a:avLst/></a:prstGeom><a:ln w="18000"><a:solidFill><a:srgbClr val="ff0000"/></a:solidFill><a:round/><a:tailEnd len="med" type="triangle" w="med"/></a:ln></p:spPr></p:cxnSp><p:sp><p:nvSpPr><p:cNvPr id="139" name="CustomShape 32"/><p:cNvSpPr/><p:nvPr/></p:nvSpPr><p:spPr><a:xfrm><a:off x="606600" y="3945600"/><a:ext cx="1819800" cy="610560"/></a:xfrm><a:prstGeom prst="rect"><a:avLst></a:avLst></a:prstGeom><a:solidFill><a:srgbClr val="ffffff"/></a:solidFill><a:ln w="18000"><a:solidFill><a:srgbClr val="000000"/></a:solidFill><a:round/></a:ln></p:spPr><p:txBody><a:bodyPr anchor="ctr" bIns="54000" lIns="99000" rIns="99000" tIns="54000" wrap="none"/><a:p><a:pPr algn="ctr"></a:pPr><a:r><a:rPr lang="en-US"><a:solidFill><a:srgbClr val="008000"/></a:solidFill></a:rPr><a:t>532</a:t></a:r><a:r><a:rPr lang="en-US"></a:rPr><a:t>/</a:t></a:r><a:r><a:rPr lang="en-US"><a:solidFill><a:srgbClr val="800000"/></a:solidFill></a:rPr><a:t>1550 nm </a:t></a:r><a:endParaRPr/></a:p><a:p><a:pPr algn="ctr"></a:pPr><a:r><a:rPr lang="en-US"><a:solidFill><a:srgbClr val="000000"/></a:solidFill></a:rPr><a:t>Laser</a:t></a:r><a:endParaRPr/></a:p></p:txBody></p:sp><p:sp><p:nvSpPr><p:cNvPr id="140" name="TextShape 33"/><p:cNvSpPr txBox="1"/><p:nvPr/></p:nvSpPr><p:spPr><a:xfrm><a:off x="2409120" y="4013640"/><a:ext cx="1995840" cy="274680"/></a:xfrm><a:prstGeom prst="rect"><a:avLst/></a:prstGeom></p:spPr><p:txBody><a:bodyPr bIns="45000" lIns="90000" rIns="90000" tIns="45000" wrap="none"/><a:p><a:r><a:rPr lang="en-US" sz="1300"><a:solidFill><a:srgbClr val="ff0000"/></a:solidFill></a:rPr><a:t>MM or SM (not matched)</a:t></a:r><a:endParaRPr/></a:p></p:txBody></p:sp><p:cxnSp><p:nvCxnSpPr><p:cNvPr id="141" name="Line 34"/><p:cNvCxnSpPr><a:stCxn id="133" idx="0"/></p:cNvCxnSpPr><p:nvPr/></p:nvCxnSpPr><p:spPr><1pic:xfrm><a:off x="2066760" y="4446000"/><a:ext cx="5767200" cy="542880"/></1pic:xfrm><a:prstGeom prst="bentConnector3"><a:avLst/></a:prstGeom><a:ln w="18000"><a:solidFill><a:srgbClr val="0000ff"/></a:solidFill><a:custDash><a:ds d="51000" sp="51000"/><a:ds d="51000" sp="51000"/></a:custDash><a:round/><a:tailEnd len="med" type="triangle" w="med"/></a:ln></p:spPr></p:cxnSp><p:cxnSp><p:nvCxnSpPr><p:cNvPr id="142" name="Line 35"/><p:cNvCxnSpPr><a:stCxn id="135" idx="2"/></p:cNvCxnSpPr><p:nvPr/></p:nvCxnSpPr><p:spPr><1pic:xfrm flipH="1"><a:off x="2067120" y="5639040"/><a:ext cx="5757480" cy="482400"/></1pic:xfrm><a:prstGeom prst="bentConnector3"><a:avLst/></a:prstGeom><a:ln w="18000"><a:solidFill><a:srgbClr val="0000ff"/></a:solidFill><a:custDash><a:ds d="51000" sp="51000"/><a:ds d="51000" sp="51000"/></a:custDash><a:round/><a:tailEnd len="med" type="triangle" w="med"/></a:ln></p:spPr></p:cxnSp><p:sp><p:nvSpPr><p:cNvPr id="143" name="TextShape 36"/><p:cNvSpPr txBox="1"/><p:nvPr/></p:nvSpPr><p:spPr><a:xfrm><a:off x="2388240" y="4700880"/><a:ext cx="1322280" cy="274680"/></a:xfrm><a:prstGeom prst="rect"><a:avLst/></a:prstGeom></p:spPr><p:txBody><a:bodyPr bIns="45000" lIns="90000" rIns="90000" tIns="45000" wrap="none"/><a:p><a:r><a:rPr lang="en-US" sz="1300"><a:solidFill><a:srgbClr val="0000ff"/></a:solidFill></a:rPr><a:t>OM4 (matched)</a:t></a:r><a:endParaRPr/></a:p></p:txBody></p:sp><p:sp><p:nvSpPr><p:cNvPr id="144" name="CustomShape 37"/><p:cNvSpPr/><p:nvPr/></p:nvSpPr><p:spPr><a:xfrm><a:off x="2572560" y="6136200"/><a:ext cx="1933560" cy="610560"/></a:xfrm><a:prstGeom prst="rect"><a:avLst></a:avLst></a:prstGeom><a:solidFill><a:srgbClr val="ffffff"/></a:solidFill><a:ln w="18000"><a:solidFill><a:srgbClr val="000000"/></a:solidFill><a:round/></a:ln></p:spPr><p:txBody><a:bodyPr anchor="ctr" bIns="54000" lIns="99000" rIns="99000" tIns="54000" wrap="none"/><a:p><a:pPr algn="ctr"></a:pPr><a:r><a:rPr lang="en-US" sz="1600"></a:rPr><a:t>DAQ: Scope &amp;</a:t></a:r><a:endParaRPr/></a:p><a:p><a:pPr algn="ctr"></a:pPr><a:r><a:rPr lang="en-US" sz="1600"></a:rPr><a:t>Multiband-Inst._Mon.</a:t></a:r><a:endParaRPr/></a:p></p:txBody></p:sp><p:sp><p:nvSpPr><p:cNvPr id="145" name="TextShape 38"/><p:cNvSpPr txBox="1"/><p:nvPr/></p:nvSpPr><p:spPr><a:xfrm><a:off x="2062080" y="6178680"/><a:ext cx="564840" cy="261000"/></a:xfrm><a:prstGeom prst="rect"><a:avLst/></a:prstGeom></p:spPr><p:txBody><a:bodyPr bIns="45000" lIns="90000" rIns="90000" tIns="45000" wrap="none"/><a:p><a:r><a:rPr lang="en-US" sz="1200"><a:latin typeface="Arial"/><a:ea typeface="Arial"/></a:rPr><a:t>Σ &amp; Δ</a:t></a:r><a:endParaRPr/></a:p></p:txBody></p:sp><p:sp><p:nvSpPr><p:cNvPr id="146" name="CustomShape 39"/><p:cNvSpPr/><p:nvPr/></p:nvSpPr><p:spPr><a:xfrm><a:off x="6838560" y="3988080"/><a:ext cx="1367640" cy="2473920"/></a:xfrm><a:prstGeom prst="rect"><a:avLst></a:avLst></a:prstGeom><a:ln w="18000"><a:solidFill><a:srgbClr val="000000"/></a:solidFill><a:custDash><a:ds d="51000" sp="51000"/><a:ds d="51000" sp="51000"/></a:custDash><a:round/></a:ln></p:spPr></p:sp><p:sp><p:nvSpPr><p:cNvPr id="147" name="TextShape 40"/><p:cNvSpPr txBox="1"/><p:nvPr/></p:nvSpPr><p:spPr><a:xfrm><a:off x="7948080" y="6535080"/><a:ext cx="703440" cy="302040"/></a:xfrm><a:prstGeom prst="rect"><a:avLst/></a:prstGeom></p:spPr><p:txBody><a:bodyPr bIns="45000" lIns="90000" rIns="90000" tIns="45000" wrap="none"/><a:p><a:r><a:rPr i="1" lang="en-US" sz="1500"></a:rPr><a:t>tunnel</a:t></a:r><a:endParaRPr/></a:p></p:txBody></p:sp><p:sp><p:nvSpPr><p:cNvPr id="148" name="TextShape 41"/><p:cNvSpPr txBox="1"/><p:nvPr/></p:nvSpPr><p:spPr><a:xfrm><a:off x="8184960" y="5309280"/><a:ext cx="1564560" cy="513720"/></a:xfrm><a:prstGeom prst="rect"><a:avLst/></a:prstGeom></p:spPr><p:txBody><a:bodyPr bIns="45000" lIns="90000" rIns="90000" tIns="45000" wrap="none"/><a:p><a:r><a:rPr lang="en-US" sz="1500"></a:rPr><a:t>locally stabilised</a:t></a:r><a:endParaRPr/></a:p><a:p><a:r><a:rPr lang="en-US" sz="1500"><a:latin typeface="Arial"/><a:ea typeface="Arial"/></a:rPr><a:t>Δ</a:t></a:r><a:r><a:rPr lang="en-US" sz="1500"><a:latin typeface="Arial"/><a:ea typeface="Arial"/></a:rPr><a:t>T&lt; 0.1-1°C</a:t></a:r><a:endParaRPr/></a:p></p:txBody></p:sp><p:sp><p:nvSpPr><p:cNvPr id="149" name="CustomShape 42"/><p:cNvSpPr/><p:nvPr/></p:nvSpPr><p:spPr><a:xfrm flipH="1"><a:off x="1962360" y="4922280"/><a:ext cx="97560" cy="132480"/></a:xfrm><a:prstGeom prst="rect"><a:avLst></a:avLst></a:prstGeom><a:solidFill><a:srgbClr val="ccffff"/></a:solidFill><a:ln w="18000"><a:solidFill><a:srgbClr val="0000ff"/></a:solidFill><a:round/></a:ln></p:spPr></p:sp><p:sp><p:nvSpPr><p:cNvPr id="150" name="Line 43"/><p:cNvSpPr/><p:nvPr/></p:nvSpPr><p:spPr><a:xfrm flipH="1"><a:off x="1968480" y="5052600"/><a:ext cx="98280" cy="2160"/></a:xfrm><a:prstGeom prst="line"><a:avLst/></a:prstGeom><a:ln w="18000"><a:solidFill><a:srgbClr val="000000"/></a:solidFill><a:round/></a:ln></p:spPr></p:sp><p:sp><p:nvSpPr><p:cNvPr id="151" name="Line 44"/><p:cNvSpPr/><p:nvPr/></p:nvSpPr><p:spPr><a:xfrm flipH="1"><a:off x="1968480" y="4923000"/><a:ext cx="98280" cy="2160"/></a:xfrm><a:prstGeom prst="line"><a:avLst/></a:prstGeom><a:ln w="18000"><a:solidFill><a:srgbClr val="000000"/></a:solidFill><a:round/></a:ln></p:spPr></p:sp><p:sp><p:nvSpPr><p:cNvPr id="152" name="CustomShape 45"/><p:cNvSpPr/><p:nvPr/></p:nvSpPr><p:spPr><a:xfrm flipH="1"><a:off x="1962720" y="5572800"/><a:ext cx="97560" cy="132480"/></a:xfrm><a:prstGeom prst="rect"><a:avLst></a:avLst></a:prstGeom><a:solidFill><a:srgbClr val="ccffff"/></a:solidFill><a:ln w="18000"><a:solidFill><a:srgbClr val="0000ff"/></a:solidFill><a:round/></a:ln></p:spPr></p:sp><p:sp><p:nvSpPr><p:cNvPr id="153" name="Line 46"/><p:cNvSpPr/><p:nvPr/></p:nvSpPr><p:spPr><a:xfrm flipH="1"><a:off x="1968840" y="5702760"/><a:ext cx="98280" cy="2160"/></a:xfrm><a:prstGeom prst="line"><a:avLst/></a:prstGeom><a:ln w="18000"><a:solidFill><a:srgbClr val="000000"/></a:solidFill><a:round/></a:ln></p:spPr></p:sp><p:sp><p:nvSpPr><p:cNvPr id="154" name="Line 47"/><p:cNvSpPr/><p:nvPr/></p:nvSpPr><p:spPr><a:xfrm flipH="1"><a:off x="1968840" y="5573160"/><a:ext cx="98280" cy="2160"/></a:xfrm><a:prstGeom prst="line"><a:avLst/></a:prstGeom><a:ln w="18000"><a:solidFill><a:srgbClr val="000000"/></a:solidFill><a:round/></a:ln></p:spPr></p:sp><p:sp><p:nvSpPr><p:cNvPr id="155" name="CustomShape 48"/><p:cNvSpPr/><p:nvPr/></p:nvSpPr><p:spPr><a:xfrm flipH="1" flipV="1"><a:off x="1429920" y="4842360"/><a:ext cx="187560" cy="158040"/></a:xfrm><a:prstGeom prst="triangle"><a:avLst><a:gd fmla="val 10800" name="adj"/></a:avLst></a:prstGeom><a:ln w="18000"><a:solidFill><a:srgbClr val="000000"/></a:solidFill><a:round/></a:ln></p:spPr></p:sp><p:sp><p:nvSpPr><p:cNvPr id="156" name="Line 49"/><p:cNvSpPr/><p:nvPr/></p:nvSpPr><p:spPr><a:xfrm flipH="1"><a:off x="1435320" y="5006520"/><a:ext cx="187920" cy="1440"/></a:xfrm><a:prstGeom prst="line"><a:avLst/></a:prstGeom><a:ln w="18000"><a:solidFill><a:srgbClr val="000000"/></a:solidFill><a:round/></a:ln></p:spPr></p:sp><p:sp><p:nvSpPr><p:cNvPr id="157" name="Line 50"/><p:cNvSpPr/><p:nvPr/></p:nvSpPr><p:spPr><a:xfrm flipV="1"><a:off x="1529640" y="5168880"/><a:ext cx="0" cy="75600"/></a:xfrm><a:prstGeom prst="line"><a:avLst/></a:prstGeom><a:ln w="18000"><a:solidFill><a:srgbClr val="000000"/></a:solidFill><a:round/></a:ln></p:spPr></p:sp><p:sp><p:nvSpPr><p:cNvPr id="158" name="Line 51"/><p:cNvSpPr/><p:nvPr/></p:nvSpPr><p:spPr><a:xfrm flipV="1"><a:off x="1529640" y="4775400"/><a:ext cx="0" cy="75600"/></a:xfrm><a:prstGeom prst="line"><a:avLst/></a:prstGeom><a:ln w="18000"><a:solidFill><a:srgbClr val="000000"/></a:solidFill><a:round/></a:ln></p:spPr></p:sp><p:sp><p:nvSpPr><p:cNvPr id="159" name="CustomShape 52"/><p:cNvSpPr/><p:nvPr/></p:nvSpPr><p:spPr><a:xfrm flipH="1"><a:off x="1429920" y="5008680"/><a:ext cx="187560" cy="156960"/></a:xfrm><a:prstGeom prst="triangle"><a:avLst><a:gd fmla="val 10800" name="adj"/></a:avLst></a:prstGeom><a:ln w="18000"><a:solidFill><a:srgbClr val="000000"/></a:solidFill><a:round/></a:ln></p:spPr></p:sp><p:sp><p:nvSpPr><p:cNvPr id="160" name="Line 53"/><p:cNvSpPr/><p:nvPr/></p:nvSpPr><p:spPr><a:xfrm flipH="1" flipV="1"><a:off x="1596240" y="4899240"/><a:ext cx="85680" cy="46440"/></a:xfrm><a:prstGeom prst="line"><a:avLst/></a:prstGeom><a:ln w="18000"><a:solidFill><a:srgbClr val="000000"/></a:solidFill><a:round/><a:tailEnd len="med" type="triangle" w="med"/></a:ln></p:spPr></p:sp><p:sp><p:nvSpPr><p:cNvPr id="161" name="Line 54"/><p:cNvSpPr/><p:nvPr/></p:nvSpPr><p:spPr><a:xfrm flipH="1" flipV="1"><a:off x="1571760" y="4933080"/><a:ext cx="85680" cy="46440"/></a:xfrm><a:prstGeom prst="line"><a:avLst/></a:prstGeom><a:ln w="18000"><a:solidFill><a:srgbClr val="000000"/></a:solidFill><a:round/><a:tailEnd len="med" type="triangle" w="med"/></a:ln></p:spPr></p:sp><p:sp><p:nvSpPr><p:cNvPr id="162" name="CustomShape 55"/><p:cNvSpPr/><p:nvPr/></p:nvSpPr><p:spPr><a:xfrm flipH="1" flipV="1"><a:off x="1435320" y="5491800"/><a:ext cx="187920" cy="156960"/></a:xfrm><a:prstGeom prst="triangle"><a:avLst><a:gd fmla="val 10800" name="adj"/></a:avLst></a:prstGeom><a:ln w="18000"><a:solidFill><a:srgbClr val="000000"/></a:solidFill><a:round/></a:ln></p:spPr></p:sp><p:sp><p:nvSpPr><p:cNvPr id="163" name="Line 56"/><p:cNvSpPr/><p:nvPr/></p:nvSpPr><p:spPr><a:xfrm flipH="1"><a:off x="1434960" y="5646960"/><a:ext cx="187920" cy="1440"/></a:xfrm><a:prstGeom prst="line"><a:avLst/></a:prstGeom><a:ln w="18000"><a:solidFill><a:srgbClr val="000000"/></a:solidFill><a:round/></a:ln></p:spPr></p:sp><p:sp><p:nvSpPr><p:cNvPr id="164" name="Line 57"/><p:cNvSpPr/><p:nvPr/></p:nvSpPr><p:spPr><a:xfrm flipV="1"><a:off x="1529280" y="5808960"/><a:ext cx="0" cy="75600"/></a:xfrm><a:prstGeom prst="line"><a:avLst/></a:prstGeom><a:ln w="18000"><a:solidFill><a:srgbClr val="000000"/></a:solidFill><a:round/></a:ln></p:spPr></p:sp><p:sp><p:nvSpPr><p:cNvPr id="165" name="Line 58"/><p:cNvSpPr/><p:nvPr/></p:nvSpPr><p:spPr><a:xfrm flipV="1"><a:off x="1529280" y="5415480"/><a:ext cx="0" cy="75600"/></a:xfrm><a:prstGeom prst="line"><a:avLst/></a:prstGeom><a:ln w="18000"><a:solidFill><a:srgbClr val="000000"/></a:solidFill><a:round/></a:ln></p:spPr></p:sp><p:sp><p:nvSpPr><p:cNvPr id="166" name="CustomShape 59"/><p:cNvSpPr/><p:nvPr/></p:nvSpPr><p:spPr><a:xfrm flipH="1"><a:off x="1435320" y="5648760"/><a:ext cx="187920" cy="156960"/></a:xfrm><a:prstGeom prst="triangle"><a:avLst><a:gd fmla="val 10800" name="adj"/></a:avLst></a:prstGeom><a:ln w="18000"><a:solidFill><a:srgbClr val="000000"/></a:solidFill><a:round/></a:ln></p:spPr></p:sp><p:sp><p:nvSpPr><p:cNvPr id="167" name="Line 60"/><p:cNvSpPr/><p:nvPr/></p:nvSpPr><p:spPr><a:xfrm flipH="1" flipV="1"><a:off x="1595880" y="5539680"/><a:ext cx="85680" cy="46440"/></a:xfrm><a:prstGeom prst="line"><a:avLst/></a:prstGeom><a:ln w="18000"><a:solidFill><a:srgbClr val="000000"/></a:solidFill><a:round/><a:tailEnd len="med" type="triangle" w="med"/></a:ln></p:spPr></p:sp><p:sp><p:nvSpPr><p:cNvPr id="168" name="Line 61"/><p:cNvSpPr/><p:nvPr/></p:nvSpPr><p:spPr><a:xfrm flipH="1" flipV="1"><a:off x="1571760" y="5572800"/><a:ext cx="85680" cy="46440"/></a:xfrm><a:prstGeom prst="line"><a:avLst/></a:prstGeom><a:ln w="18000"><a:solidFill><a:srgbClr val="000000"/></a:solidFill><a:round/><a:tailEnd len="med" type="triangle" w="med"/></a:ln></p:spPr></p:sp><p:sp><p:nvSpPr><p:cNvPr id="169" name="CustomShape 62"/><p:cNvSpPr/><p:nvPr/></p:nvSpPr><p:spPr><a:xfrm flipH="1"><a:off x="1486080" y="5883480"/><a:ext cx="76680" cy="60120"/></a:xfrm><a:prstGeom prst="ellipse"><a:avLst></a:avLst></a:prstGeom><a:ln w="18000"><a:solidFill><a:srgbClr val="000000"/></a:solidFill><a:round/></a:ln></p:spPr></p:sp><p:sp><p:nvSpPr><p:cNvPr id="170" name="Line 63"/><p:cNvSpPr/><p:nvPr/></p:nvSpPr><p:spPr><a:xfrm flipH="1"><a:off x="991440" y="5339880"/><a:ext cx="540720" cy="3960"/></a:xfrm><a:prstGeom prst="line"><a:avLst/></a:prstGeom><a:ln w="18000"><a:solidFill><a:srgbClr val="000000"/></a:solidFill><a:round/></a:ln></p:spPr></p:sp><p:sp><p:nvSpPr><p:cNvPr id="171" name="CustomShape 64"/><p:cNvSpPr/><p:nvPr/></p:nvSpPr><p:spPr><a:xfrm flipH="1"><a:off x="758880" y="5315040"/><a:ext cx="77040" cy="58320"/></a:xfrm><a:prstGeom prst="ellipse"><a:avLst></a:avLst></a:prstGeom><a:ln w="18000"><a:solidFill><a:srgbClr val="000000"/></a:solidFill><a:round/></a:ln></p:spPr></p:sp><p:sp><p:nvSpPr><p:cNvPr id="172" name="Freeform 65"/><p:cNvSpPr/><p:nvPr/></p:nvSpPr><p:spPr><a:xfrm><a:off x="1056240" y="5438160"/><a:ext cx="99360" cy="67680"/></a:xfrm><a:custGeom><a:avLst/><a:gdLst/><a:ahLst/><a:rect b="b" l="0" r="r" t="0"/><a:pathLst><a:path h="188" w="276"><a:moveTo><a:pt x="275" y="159"/></a:moveTo><a:cubicBezTo><a:pt x="264" y="165"/><a:pt x="254" y="170"/><a:pt x="241" y="173"/></a:cubicBezTo><a:cubicBezTo><a:pt x="216" y="182"/><a:pt x="190" y="187"/><a:pt x="161" y="187"/></a:cubicBezTo><a:cubicBezTo><a:pt x="132" y="187"/><a:pt x="107" y="182"/><a:pt x="81" y="173"/></a:cubicBezTo><a:cubicBezTo><a:pt x="55" y="164"/><a:pt x="36" y="155"/><a:pt x="22" y="140"/></a:cubicBezTo><a:cubicBezTo><a:pt x="8" y="125"/><a:pt x="0" y="110"/><a:pt x="0" y="93"/></a:cubicBezTo><a:cubicBezTo><a:pt x="0" y="76"/><a:pt x="7" y="62"/><a:pt x="22" y="47"/></a:cubicBezTo><a:cubicBezTo><a:pt x="37" y="32"/><a:pt x="55" y="21"/><a:pt x="81" y="12"/></a:cubicBezTo><a:cubicBezTo><a:pt x="107" y="3"/><a:pt x="131" y="0"/><a:pt x="161" y="0"/></a:cubicBezTo><a:cubicBezTo><a:pt x="191" y="0"/><a:pt x="216" y="4"/><a:pt x="241" y="12"/></a:cubicBezTo><a:cubicBezTo><a:pt x="251" y="16"/><a:pt x="257" y="19"/><a:pt x="265" y="22"/></a:cubicBezTo></a:path></a:pathLst></a:custGeom><a:ln w="18000"><a:solidFill><a:srgbClr val="000000"/></a:solidFill><a:miter/></a:ln></p:spPr></p:sp><p:sp><p:nvSpPr><p:cNvPr id="173" name="Freeform 66"/><p:cNvSpPr/><p:nvPr/></p:nvSpPr><p:spPr><a:xfrm><a:off x="1056240" y="5488560"/><a:ext cx="99360" cy="67680"/></a:xfrm><a:custGeom><a:avLst/><a:gdLst/><a:ahLst/><a:rect b="b" l="0" r="r" t="0"/><a:pathLst><a:path h="188" w="276"><a:moveTo><a:pt x="275" y="159"/></a:moveTo><a:cubicBezTo><a:pt x="264" y="165"/><a:pt x="254" y="170"/><a:pt x="241" y="173"/></a:cubicBezTo><a:cubicBezTo><a:pt x="216" y="182"/><a:pt x="190" y="187"/><a:pt x="161" y="187"/></a:cubicBezTo><a:cubicBezTo><a:pt x="132" y="187"/><a:pt x="107" y="182"/><a:pt x="81" y="173"/></a:cubicBezTo><a:cubicBezTo><a:pt x="55" y="164"/><a:pt x="36" y="155"/><a:pt x="22" y="140"/></a:cubicBezTo><a:cubicBezTo><a:pt x="8" y="125"/><a:pt x="0" y="110"/><a:pt x="0" y="93"/></a:cubicBezTo><a:cubicBezTo><a:pt x="0" y="76"/><a:pt x="7" y="62"/><a:pt x="22" y="47"/></a:cubicBezTo><a:cubicBezTo><a:pt x="37" y="32"/><a:pt x="55" y="21"/><a:pt x="81" y="12"/></a:cubicBezTo><a:cubicBezTo><a:pt x="107" y="3"/><a:pt x="131" y="0"/><a:pt x="161" y="0"/></a:cubicBezTo><a:cubicBezTo><a:pt x="191" y="0"/><a:pt x="216" y="4"/><a:pt x="241" y="12"/></a:cubicBezTo><a:cubicBezTo><a:pt x="251" y="16"/><a:pt x="257" y="19"/><a:pt x="265" y="22"/></a:cubicBezTo></a:path></a:pathLst></a:custGeom><a:ln w="18000"><a:solidFill><a:srgbClr val="000000"/></a:solidFill><a:miter/></a:ln></p:spPr></p:sp><p:sp><p:nvSpPr><p:cNvPr id="174" name="Freeform 67"/><p:cNvSpPr/><p:nvPr/></p:nvSpPr><p:spPr><a:xfrm><a:off x="1056240" y="5538960"/><a:ext cx="96120" cy="67680"/></a:xfrm><a:custGeom><a:avLst/><a:gdLst/><a:ahLst/><a:rect b="b" l="0" r="r" t="0"/><a:pathLst><a:path h="188" w="267"><a:moveTo><a:pt x="161" y="187"/></a:moveTo><a:lnTo><a:pt x="161" y="187"/></a:lnTo><a:cubicBezTo><a:pt x="131" y="187"/><a:pt x="107" y="182"/></a:cubicBezTo><a:cubicBezTo><a:pt x="81" y="173"/></a:cubicBezTo><a:cubicBezTo><a:pt x="55" y="164"/><a:pt x="36" y="155"/></a:cubicBezTo><a:cubicBezTo><a:pt x="22" y="140"/></a:cubicBezTo><a:cubicBezTo><a:pt x="8" y="125"/><a:pt x="0" y="110"/></a:cubicBezTo><a:cubicBezTo><a:pt x="0" y="93"/></a:cubicBezTo><a:cubicBezTo><a:pt x="0" y="76"/><a:pt x="7" y="62"/></a:cubicBezTo><a:cubicBezTo><a:pt x="22" y="47"/></a:cubicBezTo><a:cubicBezTo><a:pt x="37" y="32"/><a:pt x="55" y="21"/></a:cubicBezTo><a:cubicBezTo><a:pt x="81" y="12"/></a:cubicBezTo><a:cubicBezTo><a:pt x="107" y="3"/><a:pt x="131" y="0"/></a:cubicBezTo><a:cubicBezTo><a:pt x="161" y="0"/></a:cubicBezTo><a:cubicBezTo><a:pt x="191" y="0"/><a:pt x="216" y="4"/></a:cubicBezTo><a:cubicBezTo><a:pt x="241" y="12"/></a:cubicBezTo><a:cubicBezTo><a:pt x="251" y="16"/><a:pt x="257" y="19"/></a:cubicBezTo><a:cubicBezTo><a:pt x="266" y="22"/></a:cubicBezTo></a:path></a:pathLst></a:custGeom><a:ln w="18000"><a:solidFill><a:srgbClr val="000000"/></a:solidFill><a:miter/></a:ln></p:spPr></p:sp><p:sp><p:nvSpPr><p:cNvPr id="175" name="Freeform 68"/><p:cNvSpPr/><p:nvPr/></p:nvSpPr><p:spPr><a:xfrm><a:off x="1056240" y="5385240"/><a:ext cx="96120" cy="67680"/></a:xfrm><a:custGeom><a:avLst/><a:gdLst/><a:ahLst/><a:rect b="b" l="0" r="r" t="0"/><a:pathLst><a:path h="188" w="267"><a:moveTo><a:pt x="161" y="0"/></a:moveTo><a:lnTo><a:pt x="161" y="0"/></a:lnTo><a:cubicBezTo><a:pt x="131" y="0"/><a:pt x="107" y="4"/></a:cubicBezTo><a:cubicBezTo><a:pt x="81" y="12"/></a:cubicBezTo><a:cubicBezTo><a:pt x="55" y="20"/><a:pt x="36" y="31"/></a:cubicBezTo><a:cubicBezTo><a:pt x="22" y="47"/></a:cubicBezTo><a:cubicBezTo><a:pt x="8" y="63"/><a:pt x="0" y="75"/></a:cubicBezTo><a:cubicBezTo><a:pt x="0" y="93"/></a:cubicBezTo><a:cubicBezTo><a:pt x="0" y="111"/><a:pt x="7" y="124"/></a:cubicBezTo><a:cubicBezTo><a:pt x="22" y="140"/></a:cubicBezTo><a:cubicBezTo><a:pt x="37" y="156"/><a:pt x="55" y="165"/></a:cubicBezTo><a:cubicBezTo><a:pt x="81" y="173"/></a:cubicBezTo><a:cubicBezTo><a:pt x="107" y="181"/><a:pt x="131" y="187"/></a:cubicBezTo><a:cubicBezTo><a:pt x="161" y="187"/></a:cubicBezTo><a:cubicBezTo><a:pt x="191" y="187"/><a:pt x="216" y="182"/></a:cubicBezTo><a:cubicBezTo><a:pt x="241" y="173"/></a:cubicBezTo><a:cubicBezTo><a:pt x="251" y="171"/><a:pt x="257" y="168"/></a:cubicBezTo><a:cubicBezTo><a:pt x="266" y="164"/></a:cubicBezTo></a:path></a:pathLst></a:custGeom><a:ln w="18000"><a:solidFill><a:srgbClr val="000000"/></a:solidFill><a:miter/></a:ln></p:spPr></p:sp><p:sp><p:nvSpPr><p:cNvPr id="176" name="Line 69"/><p:cNvSpPr/><p:nvPr/></p:nvSpPr><p:spPr><a:xfrm><a:off x="1117440" y="5344200"/><a:ext cx="0" cy="42840"/></a:xfrm><a:prstGeom prst="line"><a:avLst/></a:prstGeom><a:ln w="18000"><a:solidFill><a:srgbClr val="000000"/></a:solidFill><a:miter/></a:ln></p:spPr></p:sp><p:sp><p:nvSpPr><p:cNvPr id="177" name="Line 70"/><p:cNvSpPr/><p:nvPr/></p:nvSpPr><p:spPr><a:xfrm flipH="1"><a:off x="1114920" y="5603400"/><a:ext cx="2520" cy="104400"/></a:xfrm><a:prstGeom prst="line"><a:avLst/></a:prstGeom><a:ln w="18000"><a:solidFill><a:srgbClr val="000000"/></a:solidFill><a:miter/></a:ln></p:spPr></p:sp><p:sp><p:nvSpPr><p:cNvPr id="178" name="Line 71"/><p:cNvSpPr/><p:nvPr/></p:nvSpPr><p:spPr><a:xfrm><a:off x="978120" y="5280120"/><a:ext cx="2880" cy="123120"/></a:xfrm><a:prstGeom prst="line"><a:avLst/></a:prstGeom><a:ln w="18000"><a:solidFill><a:srgbClr val="000000"/></a:solidFill><a:round/></a:ln></p:spPr></p:sp><p:sp><p:nvSpPr><p:cNvPr id="179" name="Line 72"/><p:cNvSpPr/><p:nvPr/></p:nvSpPr><p:spPr><a:xfrm><a:off x="949680" y="5280120"/><a:ext cx="2880" cy="123120"/></a:xfrm><a:prstGeom prst="line"><a:avLst/></a:prstGeom><a:ln w="18000"><a:solidFill><a:srgbClr val="000000"/></a:solidFill><a:round/></a:ln></p:spPr></p:sp><p:sp><p:nvSpPr><p:cNvPr id="180" name="Line 73"/><p:cNvSpPr/><p:nvPr/></p:nvSpPr><p:spPr><a:xfrm flipH="1"><a:off x="838800" y="5341320"/><a:ext cx="109800" cy="1080"/></a:xfrm><a:prstGeom prst="line"><a:avLst/></a:prstGeom><a:ln w="18000"><a:solidFill><a:srgbClr val="000000"/></a:solidFill><a:round/></a:ln></p:spPr></p:sp><p:sp><p:nvSpPr><p:cNvPr id="181" name="Line 74"/><p:cNvSpPr/><p:nvPr/></p:nvSpPr><p:spPr><a:xfrm flipH="1"><a:off x="1047600" y="5708520"/><a:ext cx="138240" cy="0"/></a:xfrm><a:prstGeom prst="line"><a:avLst/></a:prstGeom><a:ln w="18000"><a:solidFill><a:srgbClr val="000000"/></a:solidFill><a:round/></a:ln></p:spPr></p:sp><p:sp><p:nvSpPr><p:cNvPr id="182" name="Line 75"/><p:cNvSpPr/><p:nvPr/></p:nvSpPr><p:spPr><a:xfrm flipH="1"><a:off x="1067760" y="5730480"/><a:ext cx="94320" cy="0"/></a:xfrm><a:prstGeom prst="line"><a:avLst/></a:prstGeom><a:ln w="18000"><a:solidFill><a:srgbClr val="000000"/></a:solidFill><a:round/></a:ln></p:spPr></p:sp><p:sp><p:nvSpPr><p:cNvPr id="183" name="Line 76"/><p:cNvSpPr/><p:nvPr/></p:nvSpPr><p:spPr><a:xfrm flipH="1"><a:off x="1094760" y="5754240"/><a:ext cx="39240" cy="1080"/></a:xfrm><a:prstGeom prst="line"><a:avLst/></a:prstGeom><a:ln w="18000"><a:solidFill><a:srgbClr val="000000"/></a:solidFill><a:round/></a:ln></p:spPr></p:sp><p:sp><p:nvSpPr><p:cNvPr id="184" name="Line 77"/><p:cNvSpPr/><p:nvPr/></p:nvSpPr><p:spPr><a:xfrm><a:off x="1529280" y="5151240"/><a:ext cx="0" cy="340200"/></a:xfrm><a:prstGeom prst="line"><a:avLst/></a:prstGeom><a:ln w="18000"><a:solidFill><a:srgbClr val="000000"/></a:solidFill><a:round/></a:ln></p:spPr></p:sp><p:sp><p:nvSpPr><p:cNvPr id="185" name="CustomShape 78"/><p:cNvSpPr/><p:nvPr/></p:nvSpPr><p:spPr><a:xfrm flipH="1"><a:off x="617760" y="4624560"/><a:ext cx="1808640" cy="1372320"/></a:xfrm><a:prstGeom prst="rect"><a:avLst></a:avLst></a:prstGeom><a:ln w="18000"><a:solidFill><a:srgbClr val="000000"/></a:solidFill><a:custDash><a:ds d="197000" sp="197000"/></a:custDash><a:round/></a:ln></p:spPr></p:sp><p:sp><p:nvSpPr><p:cNvPr id="186" name="Line 79"/><p:cNvSpPr/><p:nvPr/></p:nvSpPr><p:spPr><a:xfrm flipH="1"><a:off x="1749600" y="5414400"/><a:ext cx="138240" cy="0"/></a:xfrm><a:prstGeom prst="line"><a:avLst/></a:prstGeom><a:ln w="18000"><a:solidFill><a:srgbClr val="000000"/></a:solidFill><a:round/></a:ln></p:spPr></p:sp><p:sp><p:nvSpPr><p:cNvPr id="187" name="Line 80"/><p:cNvSpPr/><p:nvPr/></p:nvSpPr><p:spPr><a:xfrm flipH="1"><a:off x="1770120" y="5436720"/><a:ext cx="94320" cy="0"/></a:xfrm><a:prstGeom prst="line"><a:avLst/></a:prstGeom><a:ln w="18000"><a:solidFill><a:srgbClr val="000000"/></a:solidFill><a:round/></a:ln></p:spPr></p:sp><p:sp><p:nvSpPr><p:cNvPr id="188" name="Line 81"/><p:cNvSpPr/><p:nvPr/></p:nvSpPr><p:spPr><a:xfrm flipH="1"><a:off x="1796760" y="5460120"/><a:ext cx="39240" cy="1080"/></a:xfrm><a:prstGeom prst="line"><a:avLst/></a:prstGeom><a:ln w="18000"><a:solidFill><a:srgbClr val="000000"/></a:solidFill><a:round/></a:ln></p:spPr></p:sp><p:sp><p:nvSpPr><p:cNvPr id="189" name="Line 82"/><p:cNvSpPr/><p:nvPr/></p:nvSpPr><p:spPr><a:xfrm flipH="1"><a:off x="2015280" y="5055120"/><a:ext cx="9360" cy="518040"/></a:xfrm><a:prstGeom prst="line"><a:avLst/></a:prstGeom><a:ln w="18000"><a:solidFill><a:srgbClr val="000000"/></a:solidFill><a:round/></a:ln></p:spPr></p:sp><p:sp><p:nvSpPr><p:cNvPr id="190" name="Line 83"/><p:cNvSpPr/><p:nvPr/></p:nvSpPr><p:spPr><a:xfrm flipH="1"><a:off x="2010960" y="5702760"/><a:ext cx="4680" cy="181440"/></a:xfrm><a:prstGeom prst="line"><a:avLst/></a:prstGeom><a:ln w="18000"><a:solidFill><a:srgbClr val="000000"/></a:solidFill><a:round/></a:ln></p:spPr></p:sp><p:sp><p:nvSpPr><p:cNvPr id="191" name="CustomShape 84"/><p:cNvSpPr/><p:nvPr/></p:nvSpPr><p:spPr><a:xfrm flipH="1"><a:off x="1968840" y="5884200"/><a:ext cx="76680" cy="59400"/></a:xfrm><a:prstGeom prst="ellipse"><a:avLst></a:avLst></a:prstGeom><a:ln w="18000"><a:solidFill><a:srgbClr val="000000"/></a:solidFill><a:round/></a:ln></p:spPr></p:sp><p:sp><p:nvSpPr><p:cNvPr id="192" name="Line 85"/><p:cNvSpPr/><p:nvPr/></p:nvSpPr><p:spPr><a:xfrm><a:off x="2015280" y="4772880"/><a:ext cx="0" cy="149760"/></a:xfrm><a:prstGeom prst="line"><a:avLst/></a:prstGeom><a:ln w="18000"><a:solidFill><a:srgbClr val="000000"/></a:solidFill><a:round/></a:ln></p:spPr></p:sp><p:sp><p:nvSpPr><p:cNvPr id="193" name="CustomShape 86"/><p:cNvSpPr/><p:nvPr/></p:nvSpPr><p:spPr><a:xfrm flipH="1"><a:off x="1968840" y="4713840"/><a:ext cx="76680" cy="59760"/></a:xfrm><a:prstGeom prst="ellipse"><a:avLst></a:avLst></a:prstGeom><a:ln w="18000"><a:solidFill><a:srgbClr val="000000"/></a:solidFill><a:round/></a:ln></p:spPr></p:sp><p:sp><p:nvSpPr><p:cNvPr id="194" name="CustomShape 87"/><p:cNvSpPr/><p:nvPr/></p:nvSpPr><p:spPr><a:xfrm flipH="1"><a:off x="1486080" y="4714200"/><a:ext cx="76680" cy="59400"/></a:xfrm><a:prstGeom prst="ellipse"><a:avLst></a:avLst></a:prstGeom><a:ln w="18000"><a:solidFill><a:srgbClr val="000000"/></a:solidFill><a:round/></a:ln></p:spPr></p:sp><p:sp><p:nvSpPr><p:cNvPr id="195" name="TextShape 88"/><p:cNvSpPr txBox="1"/><p:nvPr/></p:nvSpPr><p:spPr><a:xfrm><a:off x="567360" y="5960880"/><a:ext cx="1915560" cy="290160"/></a:xfrm><a:prstGeom prst="rect"><a:avLst/></a:prstGeom></p:spPr><p:txBody><a:bodyPr bIns="45000" lIns="90000" rIns="90000" tIns="45000" wrap="none"/><a:p><a:pPr algn="ctr"></a:pPr><a:r><a:rPr lang="en-US" sz="1400"></a:rPr><a:t>EO-Hybrid Analog FE</a:t></a:r><a:endParaRPr/></a:p></p:txBody></p:sp><p:cxnSp><p:nvCxnSpPr><p:cNvPr id="196" name="Line 89"/><p:cNvCxnSpPr><a:stCxn id="185" idx="1"/><a:endCxn id="144" idx="1"/></p:cNvCxnSpPr><p:nvPr/></p:nvCxnSpPr><p:spPr><xfrm><a:off x="617760" y="5310720"/><a:ext cx="1955160" cy="1131120"/></xfrm><a:prstGeom prst="bentConnector3"><a:avLst/></a:prstGeom><a:ln w="18000"><a:solidFill><a:srgbClr val="000000"/></a:solidFill><a:round/><a:tailEnd len="med" type="triangle" w="med"/></a:ln></p:spPr></p:cxnSp><p:sp><p:nvSpPr><p:cNvPr id="197" name="TextShape 90"/><p:cNvSpPr txBox="1"/><p:nvPr/></p:nvSpPr><p:spPr><a:xfrm><a:off x="584640" y="5724360"/><a:ext cx="380520" cy="302040"/></a:xfrm><a:prstGeom prst="rect"><a:avLst/></a:prstGeom></p:spPr><p:txBody><a:bodyPr bIns="45000" lIns="90000" rIns="90000" tIns="45000" wrap="none"/><a:p><a:r><a:rPr lang="en-US" sz="1500"></a:rPr><a:t>x2</a:t></a:r><a:endParaRPr/></a:p></p:txBody></p:sp></p:spTree></p:cSld><p:timing><p:tnLst><p:par><p:cTn dur="indefinite" id="3" nodeType="tmRoot" restart="never"><p:childTnLst><p:seq><p:cTn id="4" nodeType="mainSeq"><p:childTnLst></p:childTnLst></p:cTn><p:prevCondLst><p:cond delay="0" evt="onPrev"><p:tgtEl><p:sldTgt/></p:tgtEl></p:cond></p:prevCondLst><p:nextCondLst><p:cond delay="0" evt="onNext"><p:tgtEl><p:sldTgt/></p:tgtEl></p:cond></p:nextCondLst></p:seq></p:childTnLst></p:cTn></p:par></p:tnLst></p:timing></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8" name="TextShape 1"/>
          <p:cNvSpPr txBox="1"/>
          <p:nvPr/>
        </p:nvSpPr>
        <p:spPr>
          <a:xfrm>
            <a:off x="914400" y="-360"/>
            <a:ext cx="6400800" cy="685800"/>
          </a:xfrm>
          <a:prstGeom prst="rect">
            <a:avLst/>
          </a:prstGeom>
        </p:spPr>
        <p:txBody>
          <a:bodyPr anchor="ctr" bIns="0" lIns="0" rIns="0" tIns="0" wrap="none"/>
          <a:p>
            <a:r>
              <a:rPr lang="en-US"/>
              <a:t>Analog Front-End – Frequency Domain I/V</a:t>
            </a:r>
            <a:r>
              <a:rPr lang="en-US"/>
              <a:t>
</a:t>
            </a:r>
            <a:r>
              <a:rPr lang="en-US"/>
              <a:t>Multiband-Instability-Monitor (MIM)</a:t>
            </a:r>
            <a:endParaRPr/>
          </a:p>
        </p:txBody>
      </p:sp>
      <p:sp>
        <p:nvSpPr>
          <p:cNvPr id="199" name="TextShape 2"/>
          <p:cNvSpPr txBox="1"/>
          <p:nvPr/>
        </p:nvSpPr>
        <p:spPr>
          <a:xfrm>
            <a:off x="533520" y="840960"/>
            <a:ext cx="8229600" cy="5437080"/>
          </a:xfrm>
          <a:prstGeom prst="rect">
            <a:avLst/>
          </a:prstGeom>
        </p:spPr>
        <p:txBody>
          <a:bodyPr bIns="0" lIns="0" rIns="0" tIns="0" wrap="none"/>
          <a:p>
            <a:pPr>
              <a:lnSpc>
                <a:spcPts val="732"/>
              </a:lnSpc>
              <a:buBlip>
                <a:blip r:embed="rId1"/>
              </a:buBlip>
            </a:pPr>
            <a:r>
              <a:rPr lang="en-US">
                <a:solidFill>
                  <a:srgbClr val="000000"/>
                </a:solidFill>
                <a:latin typeface="Arial"/>
                <a:ea typeface="msgothic"/>
              </a:rPr>
              <a:t>Time-domain analysis in the few GHz range will remain limited to ~100 um resolutions for a couple of years to come …</a:t>
            </a:r>
            <a:endParaRPr/>
          </a:p>
          <a:p>
            <a:pPr lvl="1">
              <a:lnSpc>
                <a:spcPts val="732"/>
              </a:lnSpc>
              <a:buFont typeface="Arial"/>
              <a:buChar char="–"/>
            </a:pPr>
            <a:r>
              <a:rPr lang="en-US" sz="1600">
                <a:solidFill>
                  <a:srgbClr val="000000"/>
                </a:solidFill>
                <a:latin typeface="Arial"/>
                <a:ea typeface="msgothic"/>
              </a:rPr>
              <a:t>N.B. beams typically (being) lost before having measured any significant oscillation</a:t>
            </a:r>
            <a:endParaRPr/>
          </a:p>
          <a:p>
            <a:endParaRPr/>
          </a:p>
          <a:p>
            <a:endParaRPr/>
          </a:p>
          <a:p>
            <a:endParaRPr/>
          </a:p>
          <a:p>
            <a:endParaRPr/>
          </a:p>
          <a:p>
            <a:endParaRPr/>
          </a:p>
          <a:p>
            <a:endParaRPr/>
          </a:p>
          <a:p>
            <a:endParaRPr/>
          </a:p>
          <a:p>
            <a:endParaRPr/>
          </a:p>
          <a:p>
            <a:endParaRPr/>
          </a:p>
          <a:p>
            <a:pPr>
              <a:buBlip>
                <a:blip r:embed="rId2"/>
              </a:buBlip>
            </a:pPr>
            <a:r>
              <a:rPr lang="en-US"/>
              <a:t>Take a different angle to by-pass this problem: exploit and analyse signal in frequency domain where much larger dynamic ranges are possible</a:t>
            </a:r>
            <a:r>
              <a:rPr lang="en-US">
                <a:solidFill>
                  <a:srgbClr val="0000ff"/>
                </a:solidFill>
              </a:rPr>
              <a:t> </a:t>
            </a:r>
            <a:endParaRPr/>
          </a:p>
        </p:txBody>
      </p:sp>
      <p:pic>
        <p:nvPicPr>
          <p:cNvPr descr="" id="200" name=""/>
          <p:cNvPicPr/>
          <p:nvPr/>
        </p:nvPicPr>
        <p:blipFill>
          <a:blip r:embed="rId3"/>
          <a:stretch>
            <a:fillRect/>
          </a:stretch>
        </p:blipFill>
        <p:spPr>
          <a:xfrm>
            <a:off x="314640" y="2013120"/>
            <a:ext cx="4638960" cy="3382200"/>
          </a:xfrm>
          <a:prstGeom prst="rect">
            <a:avLst/>
          </a:prstGeom>
        </p:spPr>
      </p:pic>
      <p:sp>
        <p:nvSpPr>
          <p:cNvPr id="201" name="TextShape 3"/>
          <p:cNvSpPr txBox="1"/>
          <p:nvPr/>
        </p:nvSpPr>
        <p:spPr>
          <a:xfrm>
            <a:off x="973440" y="2071440"/>
            <a:ext cx="1032480" cy="1011600"/>
          </a:xfrm>
          <a:prstGeom prst="rect">
            <a:avLst/>
          </a:prstGeom>
        </p:spPr>
        <p:txBody>
          <a:bodyPr bIns="45000" lIns="90000" rIns="90000" tIns="45000" wrap="none"/>
          <a:p>
            <a:r>
              <a:rPr lang="en-US">
                <a:solidFill>
                  <a:srgbClr val="008000"/>
                </a:solidFill>
              </a:rPr>
              <a:t>m=1</a:t>
            </a:r>
            <a:endParaRPr/>
          </a:p>
          <a:p>
            <a:r>
              <a:rPr lang="en-US">
                <a:solidFill>
                  <a:srgbClr val="e67814"/>
                </a:solidFill>
              </a:rPr>
              <a:t>m=2</a:t>
            </a:r>
            <a:endParaRPr/>
          </a:p>
          <a:p>
            <a:r>
              <a:rPr lang="en-US">
                <a:solidFill>
                  <a:srgbClr val="0000ff"/>
                </a:solidFill>
              </a:rPr>
              <a:t>m=5</a:t>
            </a:r>
            <a:endParaRPr/>
          </a:p>
        </p:txBody>
      </p:sp>
      <p:pic>
        <p:nvPicPr>
          <p:cNvPr descr="" id="202" name=""/>
          <p:cNvPicPr/>
          <p:nvPr/>
        </p:nvPicPr>
        <p:blipFill>
          <a:blip r:embed="rId4"/>
          <a:stretch>
            <a:fillRect/>
          </a:stretch>
        </p:blipFill>
        <p:spPr>
          <a:xfrm>
            <a:off x="4632840" y="2075760"/>
            <a:ext cx="4385880" cy="3382200"/>
          </a:xfrm>
          <a:prstGeom prst="rect">
            <a:avLst/>
          </a:prstGeom>
        </p:spPr>
      </p:pic>
      <p:sp>
        <p:nvSpPr>
          <p:cNvPr id="203" name="TextShape 4"/>
          <p:cNvSpPr txBox="1"/>
          <p:nvPr/>
        </p:nvSpPr>
        <p:spPr>
          <a:xfrm>
            <a:off x="7968600" y="2116080"/>
            <a:ext cx="835200" cy="1012320"/>
          </a:xfrm>
          <a:prstGeom prst="rect">
            <a:avLst/>
          </a:prstGeom>
        </p:spPr>
        <p:txBody>
          <a:bodyPr bIns="45000" lIns="90000" rIns="90000" tIns="45000" wrap="none"/>
          <a:p>
            <a:r>
              <a:rPr lang="en-US">
                <a:solidFill>
                  <a:srgbClr val="008000"/>
                </a:solidFill>
              </a:rPr>
              <a:t>m=1</a:t>
            </a:r>
            <a:endParaRPr/>
          </a:p>
          <a:p>
            <a:r>
              <a:rPr lang="en-US">
                <a:solidFill>
                  <a:srgbClr val="e67814"/>
                </a:solidFill>
              </a:rPr>
              <a:t>m=2</a:t>
            </a:r>
            <a:endParaRPr/>
          </a:p>
          <a:p>
            <a:r>
              <a:rPr lang="en-US">
                <a:solidFill>
                  <a:srgbClr val="0000ff"/>
                </a:solidFill>
              </a:rPr>
              <a:t>m=5</a:t>
            </a:r>
            <a:endParaRPr/>
          </a:p>
        </p:txBody>
      </p:sp>
      <p:sp>
        <p:nvSpPr>
          <p:cNvPr id="204" name="TextShape 5"/>
          <p:cNvSpPr txBox="1"/>
          <p:nvPr/>
        </p:nvSpPr>
        <p:spPr>
          <a:xfrm>
            <a:off x="3476520" y="2075760"/>
            <a:ext cx="1156320" cy="509040"/>
          </a:xfrm>
          <a:prstGeom prst="rect">
            <a:avLst/>
          </a:prstGeom>
        </p:spPr>
        <p:txBody>
          <a:bodyPr bIns="45000" lIns="90000" rIns="90000" tIns="45000" wrap="none"/>
          <a:p>
            <a:r>
              <a:rPr lang="en-US" sz="1200"/>
              <a:t>sum or </a:t>
            </a:r>
            <a:endParaRPr/>
          </a:p>
          <a:p>
            <a:r>
              <a:rPr lang="en-US" sz="1200"/>
              <a:t>'m=0' signal</a:t>
            </a:r>
            <a:endParaRPr/>
          </a:p>
        </p:txBody>
      </p:sp>
      <p:sp>
        <p:nvSpPr>
          <p:cNvPr id="205" name="Line 6"/>
          <p:cNvSpPr/>
          <p:nvPr/>
        </p:nvSpPr>
        <p:spPr>
          <a:xfrm flipH="1">
            <a:off x="3098520" y="2292840"/>
            <a:ext cx="472680" cy="336240"/>
          </a:xfrm>
          <a:prstGeom prst="line">
            <a:avLst/>
          </a:prstGeom>
          <a:ln>
            <a:solidFill>
              <a:srgbClr val="000000"/>
            </a:solidFill>
            <a:tailEnd len="med" type="triangle" w="med"/>
          </a:ln>
        </p:spPr>
      </p:sp>
      <p:sp>
        <p:nvSpPr>
          <p:cNvPr id="206" name="CustomShape 7"/>
          <p:cNvSpPr/>
          <p:nvPr/>
        </p:nvSpPr>
        <p:spPr>
          <a:xfrm>
            <a:off x="5184720" y="2143440"/>
            <a:ext cx="108360" cy="2941920"/>
          </a:xfrm>
          <a:prstGeom prst="rect">
            <a:avLst/>
          </a:prstGeom>
          <a:ln>
            <a:solidFill>
              <a:srgbClr val="ff0000"/>
            </a:solidFill>
          </a:ln>
        </p:spPr>
      </p:sp>
      <p:sp>
        <p:nvSpPr>
          <p:cNvPr id="207" name="Line 8"/>
          <p:cNvSpPr/>
          <p:nvPr/>
        </p:nvSpPr>
        <p:spPr>
          <a:xfrm flipV="1">
            <a:off x="5389560" y="2143440"/>
            <a:ext cx="24120" cy="2905560"/>
          </a:xfrm>
          <a:prstGeom prst="line">
            <a:avLst/>
          </a:prstGeom>
          <a:ln>
            <a:solidFill>
              <a:srgbClr val="ff0000"/>
            </a:solidFill>
          </a:ln>
        </p:spPr>
      </p:sp>
      <p:sp>
        <p:nvSpPr>
          <p:cNvPr id="208" name="Line 9"/>
          <p:cNvSpPr/>
          <p:nvPr/>
        </p:nvSpPr>
        <p:spPr>
          <a:xfrm flipV="1">
            <a:off x="5569560" y="2143440"/>
            <a:ext cx="24120" cy="2905560"/>
          </a:xfrm>
          <a:prstGeom prst="line">
            <a:avLst/>
          </a:prstGeom>
          <a:ln>
            <a:solidFill>
              <a:srgbClr val="ff0000"/>
            </a:solidFill>
          </a:ln>
        </p:spPr>
      </p:sp>
      <p:sp>
        <p:nvSpPr>
          <p:cNvPr id="209" name="Line 10"/>
          <p:cNvSpPr/>
          <p:nvPr/>
        </p:nvSpPr>
        <p:spPr>
          <a:xfrm flipV="1">
            <a:off x="5749560" y="2143440"/>
            <a:ext cx="24120" cy="2905560"/>
          </a:xfrm>
          <a:prstGeom prst="line">
            <a:avLst/>
          </a:prstGeom>
          <a:ln>
            <a:solidFill>
              <a:srgbClr val="ff0000"/>
            </a:solidFill>
          </a:ln>
        </p:spPr>
      </p:sp>
      <p:sp>
        <p:nvSpPr>
          <p:cNvPr id="210" name="Line 11"/>
          <p:cNvSpPr/>
          <p:nvPr/>
        </p:nvSpPr>
        <p:spPr>
          <a:xfrm flipV="1">
            <a:off x="5893560" y="2143440"/>
            <a:ext cx="24120" cy="2905560"/>
          </a:xfrm>
          <a:prstGeom prst="line">
            <a:avLst/>
          </a:prstGeom>
          <a:ln>
            <a:solidFill>
              <a:srgbClr val="ff0000"/>
            </a:solidFill>
          </a:ln>
        </p:spPr>
      </p:sp>
      <p:sp>
        <p:nvSpPr>
          <p:cNvPr id="211" name="Line 12"/>
          <p:cNvSpPr/>
          <p:nvPr/>
        </p:nvSpPr>
        <p:spPr>
          <a:xfrm flipV="1">
            <a:off x="6073560" y="2143440"/>
            <a:ext cx="24120" cy="2905560"/>
          </a:xfrm>
          <a:prstGeom prst="line">
            <a:avLst/>
          </a:prstGeom>
          <a:ln>
            <a:solidFill>
              <a:srgbClr val="ff0000"/>
            </a:solidFill>
          </a:ln>
        </p:spPr>
      </p:sp>
      <p:sp>
        <p:nvSpPr>
          <p:cNvPr id="212" name="Line 13"/>
          <p:cNvSpPr/>
          <p:nvPr/>
        </p:nvSpPr>
        <p:spPr>
          <a:xfrm flipV="1">
            <a:off x="6253560" y="2143440"/>
            <a:ext cx="24120" cy="2905560"/>
          </a:xfrm>
          <a:prstGeom prst="line">
            <a:avLst/>
          </a:prstGeom>
          <a:ln>
            <a:solidFill>
              <a:srgbClr val="ff0000"/>
            </a:solidFill>
          </a:ln>
        </p:spPr>
      </p:sp>
      <p:sp>
        <p:nvSpPr>
          <p:cNvPr id="213" name="Line 14"/>
          <p:cNvSpPr/>
          <p:nvPr/>
        </p:nvSpPr>
        <p:spPr>
          <a:xfrm flipV="1">
            <a:off x="6397560" y="2143440"/>
            <a:ext cx="24120" cy="2905560"/>
          </a:xfrm>
          <a:prstGeom prst="line">
            <a:avLst/>
          </a:prstGeom>
          <a:ln>
            <a:solidFill>
              <a:srgbClr val="ff0000"/>
            </a:solidFill>
          </a:ln>
        </p:spPr>
      </p:sp>
      <p:sp>
        <p:nvSpPr>
          <p:cNvPr id="214" name="Line 15"/>
          <p:cNvSpPr/>
          <p:nvPr/>
        </p:nvSpPr>
        <p:spPr>
          <a:xfrm flipV="1">
            <a:off x="6577560" y="2143440"/>
            <a:ext cx="24120" cy="2905560"/>
          </a:xfrm>
          <a:prstGeom prst="line">
            <a:avLst/>
          </a:prstGeom>
          <a:ln>
            <a:solidFill>
              <a:srgbClr val="ff0000"/>
            </a:solidFill>
          </a:ln>
        </p:spPr>
      </p:sp>
      <p:sp>
        <p:nvSpPr>
          <p:cNvPr id="215" name="Line 16"/>
          <p:cNvSpPr/>
          <p:nvPr/>
        </p:nvSpPr>
        <p:spPr>
          <a:xfrm flipV="1">
            <a:off x="6757560" y="2143440"/>
            <a:ext cx="24120" cy="2905560"/>
          </a:xfrm>
          <a:prstGeom prst="line">
            <a:avLst/>
          </a:prstGeom>
          <a:ln>
            <a:solidFill>
              <a:srgbClr val="ff0000"/>
            </a:solidFill>
          </a:ln>
        </p:spPr>
      </p:sp>
      <p:sp>
        <p:nvSpPr>
          <p:cNvPr id="216" name="TextShape 17"/>
          <p:cNvSpPr txBox="1"/>
          <p:nvPr/>
        </p:nvSpPr>
        <p:spPr>
          <a:xfrm>
            <a:off x="5103000" y="1625400"/>
            <a:ext cx="1815840" cy="541800"/>
          </a:xfrm>
          <a:prstGeom prst="rect">
            <a:avLst/>
          </a:prstGeom>
        </p:spPr>
        <p:txBody>
          <a:bodyPr bIns="45000" lIns="90000" rIns="90000" tIns="45000" wrap="none"/>
          <a:p>
            <a:pPr algn="ctr"/>
            <a:r>
              <a:rPr lang="en-US" sz="1600">
                <a:solidFill>
                  <a:srgbClr val="ff0000"/>
                </a:solidFill>
              </a:rPr>
              <a:t>channel index</a:t>
            </a:r>
            <a:endParaRPr/>
          </a:p>
          <a:p>
            <a:pPr algn="ctr"/>
            <a:r>
              <a:rPr lang="en-US" sz="1600">
                <a:solidFill>
                  <a:srgbClr val="ff0000"/>
                </a:solidFill>
              </a:rPr>
              <a:t>0 1 2 3 4 5 6 7 8 9</a:t>
            </a:r>
            <a:endParaRPr/>
          </a:p>
        </p:txBody>
      </p:sp>
      <p:sp>
        <p:nvSpPr>
          <p:cNvPr id="217" name="TextShape 18"/>
          <p:cNvSpPr txBox="1"/>
          <p:nvPr/>
        </p:nvSpPr>
        <p:spPr>
          <a:xfrm>
            <a:off x="6849720" y="1806120"/>
            <a:ext cx="372600" cy="346320"/>
          </a:xfrm>
          <a:prstGeom prst="rect">
            <a:avLst/>
          </a:prstGeom>
        </p:spPr>
        <p:txBody>
          <a:bodyPr bIns="45000" lIns="90000" rIns="90000" tIns="45000" wrap="none"/>
          <a:p>
            <a:r>
              <a:rPr lang="en-US">
                <a:solidFill>
                  <a:srgbClr val="ff0000"/>
                </a:solidFill>
              </a:rPr>
              <a:t>...</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